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handoutMasterIdLst>
    <p:handoutMasterId r:id="rId30"/>
  </p:handoutMasterIdLst>
  <p:sldIdLst>
    <p:sldId id="292" r:id="rId2"/>
    <p:sldId id="333" r:id="rId3"/>
    <p:sldId id="291" r:id="rId4"/>
    <p:sldId id="330" r:id="rId5"/>
    <p:sldId id="334" r:id="rId6"/>
    <p:sldId id="362" r:id="rId7"/>
    <p:sldId id="347" r:id="rId8"/>
    <p:sldId id="363" r:id="rId9"/>
    <p:sldId id="364" r:id="rId10"/>
    <p:sldId id="365" r:id="rId11"/>
    <p:sldId id="327" r:id="rId12"/>
    <p:sldId id="346" r:id="rId13"/>
    <p:sldId id="348" r:id="rId14"/>
    <p:sldId id="349" r:id="rId15"/>
    <p:sldId id="350" r:id="rId16"/>
    <p:sldId id="351" r:id="rId17"/>
    <p:sldId id="352" r:id="rId18"/>
    <p:sldId id="353" r:id="rId19"/>
    <p:sldId id="354" r:id="rId20"/>
    <p:sldId id="355" r:id="rId21"/>
    <p:sldId id="336" r:id="rId22"/>
    <p:sldId id="356" r:id="rId23"/>
    <p:sldId id="357" r:id="rId24"/>
    <p:sldId id="358" r:id="rId25"/>
    <p:sldId id="359" r:id="rId26"/>
    <p:sldId id="360" r:id="rId27"/>
    <p:sldId id="361" r:id="rId28"/>
  </p:sldIdLst>
  <p:sldSz cx="10080625" cy="7559675"/>
  <p:notesSz cx="7772400" cy="10025063"/>
  <p:defaultTextStyle>
    <a:defPPr>
      <a:defRPr lang="en-GB"/>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8" autoAdjust="0"/>
    <p:restoredTop sz="90929"/>
  </p:normalViewPr>
  <p:slideViewPr>
    <p:cSldViewPr>
      <p:cViewPr varScale="1">
        <p:scale>
          <a:sx n="68" d="100"/>
          <a:sy n="68" d="100"/>
        </p:scale>
        <p:origin x="1387" y="6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16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402138" y="0"/>
            <a:ext cx="3368675" cy="501650"/>
          </a:xfrm>
          <a:prstGeom prst="rect">
            <a:avLst/>
          </a:prstGeom>
        </p:spPr>
        <p:txBody>
          <a:bodyPr vert="horz" lIns="91440" tIns="45720" rIns="91440" bIns="45720" rtlCol="0"/>
          <a:lstStyle>
            <a:lvl1pPr algn="r">
              <a:defRPr sz="1200"/>
            </a:lvl1pPr>
          </a:lstStyle>
          <a:p>
            <a:fld id="{9805B0B3-166E-4B00-A93A-02396BF50277}" type="datetimeFigureOut">
              <a:rPr lang="en-US" smtClean="0"/>
              <a:pPr/>
              <a:t>12/3/2022</a:t>
            </a:fld>
            <a:endParaRPr lang="en-US" dirty="0"/>
          </a:p>
        </p:txBody>
      </p:sp>
      <p:sp>
        <p:nvSpPr>
          <p:cNvPr id="4" name="Footer Placeholder 3"/>
          <p:cNvSpPr>
            <a:spLocks noGrp="1"/>
          </p:cNvSpPr>
          <p:nvPr>
            <p:ph type="ftr" sz="quarter" idx="2"/>
          </p:nvPr>
        </p:nvSpPr>
        <p:spPr>
          <a:xfrm>
            <a:off x="0" y="9521825"/>
            <a:ext cx="3368675" cy="5016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402138" y="9521825"/>
            <a:ext cx="3368675" cy="501650"/>
          </a:xfrm>
          <a:prstGeom prst="rect">
            <a:avLst/>
          </a:prstGeom>
        </p:spPr>
        <p:txBody>
          <a:bodyPr vert="horz" lIns="91440" tIns="45720" rIns="91440" bIns="45720" rtlCol="0" anchor="b"/>
          <a:lstStyle>
            <a:lvl1pPr algn="r">
              <a:defRPr sz="1200"/>
            </a:lvl1pPr>
          </a:lstStyle>
          <a:p>
            <a:fld id="{D066ED77-972E-49B8-AD19-70195E733580}"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p:cNvSpPr>
          <p:nvPr>
            <p:ph type="sldImg"/>
          </p:nvPr>
        </p:nvSpPr>
        <p:spPr bwMode="auto">
          <a:xfrm>
            <a:off x="1597025" y="1004888"/>
            <a:ext cx="4576763" cy="3432175"/>
          </a:xfrm>
          <a:prstGeom prst="rect">
            <a:avLst/>
          </a:prstGeom>
          <a:solidFill>
            <a:srgbClr val="FFFFFF"/>
          </a:solidFill>
          <a:ln w="9525">
            <a:noFill/>
            <a:miter lim="800000"/>
            <a:headEnd/>
            <a:tailEnd/>
          </a:ln>
        </p:spPr>
      </p:sp>
      <p:sp>
        <p:nvSpPr>
          <p:cNvPr id="2050" name="Rectangle 2"/>
          <p:cNvSpPr txBox="1">
            <a:spLocks noGrp="1" noChangeArrowheads="1"/>
          </p:cNvSpPr>
          <p:nvPr>
            <p:ph type="body" idx="1"/>
          </p:nvPr>
        </p:nvSpPr>
        <p:spPr bwMode="auto">
          <a:xfrm>
            <a:off x="1185863" y="4772025"/>
            <a:ext cx="5405437" cy="3810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endParaRPr lang="en-US" noProof="0"/>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p:sp>
      <p:sp>
        <p:nvSpPr>
          <p:cNvPr id="5123" name="Notes Placeholder 2"/>
          <p:cNvSpPr txBox="1">
            <a:spLocks noGrp="1"/>
          </p:cNvSpPr>
          <p:nvPr>
            <p:ph type="body" idx="1"/>
          </p:nvPr>
        </p:nvSpPr>
        <p:spPr>
          <a:noFill/>
          <a:ln/>
        </p:spPr>
        <p:txBody>
          <a:bodyPr/>
          <a:lstStyle/>
          <a:p>
            <a:endParaRPr lang="en-IN" dirty="0"/>
          </a:p>
        </p:txBody>
      </p:sp>
      <p:sp>
        <p:nvSpPr>
          <p:cNvPr id="5125" name="Header Placeholder 4"/>
          <p:cNvSpPr>
            <a:spLocks noGrp="1"/>
          </p:cNvSpPr>
          <p:nvPr>
            <p:ph type="hdr" sz="quarter" idx="4294967295"/>
          </p:nvPr>
        </p:nvSpPr>
        <p:spPr bwMode="auto">
          <a:xfrm>
            <a:off x="0" y="0"/>
            <a:ext cx="3368675" cy="501650"/>
          </a:xfrm>
          <a:prstGeom prst="rect">
            <a:avLst/>
          </a:prstGeom>
          <a:noFill/>
          <a:ln>
            <a:miter lim="800000"/>
            <a:headEnd/>
            <a:tailEnd/>
          </a:ln>
        </p:spPr>
        <p:txBody>
          <a:bodyPr lIns="101700" tIns="50850" rIns="101700" bIns="50850"/>
          <a:lstStyle/>
          <a:p>
            <a:endParaRPr lang="en-IN" dirty="0"/>
          </a:p>
        </p:txBody>
      </p:sp>
      <p:sp>
        <p:nvSpPr>
          <p:cNvPr id="5126" name="Footer Placeholder 5"/>
          <p:cNvSpPr>
            <a:spLocks noGrp="1"/>
          </p:cNvSpPr>
          <p:nvPr>
            <p:ph type="ftr" sz="quarter" idx="4294967295"/>
          </p:nvPr>
        </p:nvSpPr>
        <p:spPr bwMode="auto">
          <a:xfrm>
            <a:off x="0" y="9521825"/>
            <a:ext cx="3368675" cy="501650"/>
          </a:xfrm>
          <a:prstGeom prst="rect">
            <a:avLst/>
          </a:prstGeom>
          <a:noFill/>
          <a:ln>
            <a:miter lim="800000"/>
            <a:headEnd/>
            <a:tailEnd/>
          </a:ln>
        </p:spPr>
        <p:txBody>
          <a:bodyPr lIns="101700" tIns="50850" rIns="101700" bIns="50850"/>
          <a:lstStyle/>
          <a:p>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p:sp>
      <p:sp>
        <p:nvSpPr>
          <p:cNvPr id="6147" name="Notes Placeholder 2"/>
          <p:cNvSpPr txBox="1">
            <a:spLocks noGrp="1"/>
          </p:cNvSpPr>
          <p:nvPr>
            <p:ph type="body" idx="1"/>
          </p:nvPr>
        </p:nvSpPr>
        <p:spPr>
          <a:noFill/>
          <a:ln/>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slow">
    <p:push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04825" y="1763713"/>
            <a:ext cx="9072563" cy="49895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push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0438" y="303213"/>
            <a:ext cx="2266950" cy="64500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04825" y="303213"/>
            <a:ext cx="6653213" cy="64500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push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04825" y="1763713"/>
            <a:ext cx="9072563" cy="49895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push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slow">
    <p:push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04825" y="1763713"/>
            <a:ext cx="4459288"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6513" y="1763713"/>
            <a:ext cx="4460875"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push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push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Tree>
  </p:cSld>
  <p:clrMapOvr>
    <a:masterClrMapping/>
  </p:clrMapOvr>
  <p:transition spd="slow">
    <p:push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ransition spd="slow">
    <p:push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push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976438" y="5916613"/>
            <a:ext cx="6048375" cy="887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push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l="-2000" r="-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push dir="d"/>
  </p:transition>
  <p:hf hdr="0" ftr="0" dt="0"/>
  <p:txStyles>
    <p:titleStyle>
      <a:lvl1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2pPr>
      <a:lvl3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3pPr>
      <a:lvl4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4pPr>
      <a:lvl5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5pPr>
      <a:lvl6pPr marL="18970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6pPr>
      <a:lvl7pPr marL="23542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7pPr>
      <a:lvl8pPr marL="28114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8pPr>
      <a:lvl9pPr marL="32686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9pPr>
    </p:titleStyle>
    <p:bodyStyle>
      <a:lvl1pPr marL="431800" indent="-323850" algn="l" defTabSz="457200" rtl="0" eaLnBrk="0" fontAlgn="base" hangingPunct="0">
        <a:spcBef>
          <a:spcPct val="0"/>
        </a:spcBef>
        <a:spcAft>
          <a:spcPts val="1413"/>
        </a:spcAft>
        <a:buClr>
          <a:srgbClr val="000000"/>
        </a:buClr>
        <a:buSzPct val="45000"/>
        <a:buFont typeface="StarBats" charset="0"/>
        <a:buChar char="&quot;"/>
        <a:defRPr sz="3200">
          <a:solidFill>
            <a:srgbClr val="000000"/>
          </a:solidFill>
          <a:latin typeface="+mn-lt"/>
          <a:ea typeface="+mn-ea"/>
          <a:cs typeface="+mn-cs"/>
        </a:defRPr>
      </a:lvl1pPr>
      <a:lvl2pPr marL="863600" indent="-287338" algn="l" defTabSz="457200" rtl="0" eaLnBrk="0" fontAlgn="base" hangingPunct="0">
        <a:spcBef>
          <a:spcPct val="0"/>
        </a:spcBef>
        <a:spcAft>
          <a:spcPts val="1125"/>
        </a:spcAft>
        <a:buClr>
          <a:srgbClr val="000000"/>
        </a:buClr>
        <a:buSzPct val="75000"/>
        <a:buFont typeface="StarBats" charset="0"/>
        <a:buChar char=""/>
        <a:defRPr sz="2800">
          <a:solidFill>
            <a:srgbClr val="000000"/>
          </a:solidFill>
          <a:latin typeface="+mn-lt"/>
        </a:defRPr>
      </a:lvl2pPr>
      <a:lvl3pPr marL="1295400" indent="-215900" algn="l" defTabSz="457200" rtl="0" eaLnBrk="0" fontAlgn="base" hangingPunct="0">
        <a:spcBef>
          <a:spcPct val="0"/>
        </a:spcBef>
        <a:spcAft>
          <a:spcPts val="850"/>
        </a:spcAft>
        <a:buClr>
          <a:srgbClr val="000000"/>
        </a:buClr>
        <a:buSzPct val="45000"/>
        <a:buFont typeface="StarBats" charset="0"/>
        <a:buChar char="&quot;"/>
        <a:defRPr sz="2400">
          <a:solidFill>
            <a:srgbClr val="000000"/>
          </a:solidFill>
          <a:latin typeface="+mn-lt"/>
        </a:defRPr>
      </a:lvl3pPr>
      <a:lvl4pPr marL="1727200" indent="-215900" algn="l" defTabSz="457200" rtl="0" eaLnBrk="0" fontAlgn="base" hangingPunct="0">
        <a:spcBef>
          <a:spcPct val="0"/>
        </a:spcBef>
        <a:spcAft>
          <a:spcPts val="563"/>
        </a:spcAft>
        <a:buClr>
          <a:srgbClr val="000000"/>
        </a:buClr>
        <a:buSzPct val="75000"/>
        <a:buFont typeface="StarBats" charset="0"/>
        <a:buChar char=""/>
        <a:defRPr sz="2000">
          <a:solidFill>
            <a:srgbClr val="000000"/>
          </a:solidFill>
          <a:latin typeface="+mn-lt"/>
        </a:defRPr>
      </a:lvl4pPr>
      <a:lvl5pPr marL="21590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5pPr>
      <a:lvl6pPr marL="26162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6pPr>
      <a:lvl7pPr marL="30734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7pPr>
      <a:lvl8pPr marL="35306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8pPr>
      <a:lvl9pPr marL="39878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Title 1"/>
          <p:cNvSpPr>
            <a:spLocks noGrp="1"/>
          </p:cNvSpPr>
          <p:nvPr>
            <p:ph type="title"/>
          </p:nvPr>
        </p:nvSpPr>
        <p:spPr bwMode="auto">
          <a:noFill/>
          <a:ln>
            <a:miter lim="800000"/>
            <a:headEnd/>
            <a:tailEnd/>
          </a:ln>
        </p:spPr>
        <p:txBody>
          <a:bodyPr vert="horz" wrap="square" lIns="100794" tIns="50397" rIns="100794" bIns="50397" numCol="1" anchor="t" anchorCtr="0" compatLnSpc="1">
            <a:prstTxWarp prst="textNoShape">
              <a:avLst/>
            </a:prstTxWarp>
          </a:bodyPr>
          <a:lstStyle/>
          <a:p>
            <a:r>
              <a:rPr lang="en-US" dirty="0"/>
              <a:t> </a:t>
            </a:r>
            <a:endParaRPr lang="en-IN" dirty="0"/>
          </a:p>
        </p:txBody>
      </p:sp>
      <p:sp>
        <p:nvSpPr>
          <p:cNvPr id="1027" name="Rectangle 7"/>
          <p:cNvSpPr>
            <a:spLocks noChangeArrowheads="1"/>
          </p:cNvSpPr>
          <p:nvPr/>
        </p:nvSpPr>
        <p:spPr bwMode="auto">
          <a:xfrm>
            <a:off x="3211512" y="5075237"/>
            <a:ext cx="5334000" cy="1415772"/>
          </a:xfrm>
          <a:prstGeom prst="rect">
            <a:avLst/>
          </a:prstGeom>
          <a:noFill/>
          <a:ln w="9525">
            <a:noFill/>
            <a:miter lim="800000"/>
            <a:headEnd/>
            <a:tailEnd/>
          </a:ln>
        </p:spPr>
        <p:txBody>
          <a:bodyPr wrap="square" lIns="0" tIns="0" rIns="0" bIns="0">
            <a:spAutoFit/>
          </a:bodyPr>
          <a:lstStyle/>
          <a:p>
            <a:pPr algn="ctr">
              <a:buClr>
                <a:srgbClr val="000000"/>
              </a:buClr>
              <a:buSzPct val="38000"/>
              <a:tabLst>
                <a:tab pos="723900" algn="l"/>
                <a:tab pos="1447800" algn="l"/>
                <a:tab pos="2171700" algn="l"/>
                <a:tab pos="2895600" algn="l"/>
                <a:tab pos="3619500" algn="l"/>
              </a:tabLst>
            </a:pPr>
            <a:r>
              <a:rPr lang="en-US" sz="2000" b="1" u="sng" dirty="0">
                <a:solidFill>
                  <a:srgbClr val="FF0000"/>
                </a:solidFill>
                <a:latin typeface="Helvetica" charset="0"/>
              </a:rPr>
              <a:t>Submitted To:</a:t>
            </a:r>
          </a:p>
          <a:p>
            <a:pPr marL="457200" indent="-457200" algn="ctr">
              <a:buClr>
                <a:srgbClr val="000000"/>
              </a:buClr>
              <a:buSzPct val="38000"/>
              <a:buAutoNum type="arabicPeriod"/>
              <a:tabLst>
                <a:tab pos="723900" algn="l"/>
                <a:tab pos="1447800" algn="l"/>
                <a:tab pos="2171700" algn="l"/>
                <a:tab pos="2895600" algn="l"/>
                <a:tab pos="3619500" algn="l"/>
              </a:tabLst>
            </a:pPr>
            <a:r>
              <a:rPr lang="en-US" b="1" dirty="0">
                <a:solidFill>
                  <a:srgbClr val="FF0000"/>
                </a:solidFill>
                <a:latin typeface="Helvetica" charset="0"/>
              </a:rPr>
              <a:t>Ms. Shikha Shrivastva</a:t>
            </a:r>
          </a:p>
          <a:p>
            <a:pPr marL="457200" indent="-457200" algn="ctr">
              <a:buClr>
                <a:srgbClr val="000000"/>
              </a:buClr>
              <a:buSzPct val="38000"/>
              <a:buAutoNum type="arabicPeriod"/>
              <a:tabLst>
                <a:tab pos="723900" algn="l"/>
                <a:tab pos="1447800" algn="l"/>
                <a:tab pos="2171700" algn="l"/>
                <a:tab pos="2895600" algn="l"/>
                <a:tab pos="3619500" algn="l"/>
              </a:tabLst>
            </a:pPr>
            <a:r>
              <a:rPr lang="en-US" b="1" dirty="0">
                <a:solidFill>
                  <a:srgbClr val="FF0000"/>
                </a:solidFill>
                <a:latin typeface="Helvetica" charset="0"/>
              </a:rPr>
              <a:t>Industrial Training Coordinator</a:t>
            </a:r>
          </a:p>
          <a:p>
            <a:pPr marL="457200" indent="-457200" algn="ctr">
              <a:buClr>
                <a:srgbClr val="000000"/>
              </a:buClr>
              <a:buSzPct val="38000"/>
              <a:buAutoNum type="arabicPeriod"/>
              <a:tabLst>
                <a:tab pos="723900" algn="l"/>
                <a:tab pos="1447800" algn="l"/>
                <a:tab pos="2171700" algn="l"/>
                <a:tab pos="2895600" algn="l"/>
                <a:tab pos="3619500" algn="l"/>
              </a:tabLst>
            </a:pPr>
            <a:r>
              <a:rPr lang="en-US" b="1" dirty="0">
                <a:solidFill>
                  <a:srgbClr val="FF0000"/>
                </a:solidFill>
                <a:latin typeface="Helvetica" charset="0"/>
              </a:rPr>
              <a:t>IT</a:t>
            </a:r>
          </a:p>
        </p:txBody>
      </p:sp>
      <p:sp>
        <p:nvSpPr>
          <p:cNvPr id="1029" name="TextBox 10"/>
          <p:cNvSpPr txBox="1">
            <a:spLocks noChangeArrowheads="1"/>
          </p:cNvSpPr>
          <p:nvPr/>
        </p:nvSpPr>
        <p:spPr bwMode="auto">
          <a:xfrm>
            <a:off x="3135312" y="3017838"/>
            <a:ext cx="6476999" cy="1886882"/>
          </a:xfrm>
          <a:prstGeom prst="rect">
            <a:avLst/>
          </a:prstGeom>
          <a:noFill/>
          <a:ln w="9525">
            <a:noFill/>
            <a:miter lim="800000"/>
            <a:headEnd/>
            <a:tailEnd/>
          </a:ln>
        </p:spPr>
        <p:txBody>
          <a:bodyPr wrap="square" lIns="100794" tIns="50397" rIns="100794" bIns="50397">
            <a:spAutoFit/>
          </a:bodyPr>
          <a:lstStyle/>
          <a:p>
            <a:pPr algn="ctr">
              <a:buClr>
                <a:srgbClr val="000000"/>
              </a:buClr>
              <a:buSzPct val="38000"/>
              <a:tabLst>
                <a:tab pos="723900" algn="l"/>
                <a:tab pos="1447800" algn="l"/>
                <a:tab pos="2171700" algn="l"/>
                <a:tab pos="2895600" algn="l"/>
                <a:tab pos="3619500" algn="l"/>
              </a:tabLst>
            </a:pPr>
            <a:r>
              <a:rPr lang="en-US" sz="2000" b="1" u="sng" dirty="0">
                <a:latin typeface="Helvetica" charset="0"/>
              </a:rPr>
              <a:t>Presented By:</a:t>
            </a:r>
          </a:p>
          <a:p>
            <a:pPr algn="ctr">
              <a:buClr>
                <a:srgbClr val="000000"/>
              </a:buClr>
              <a:buSzPct val="38000"/>
              <a:tabLst>
                <a:tab pos="723900" algn="l"/>
                <a:tab pos="1447800" algn="l"/>
                <a:tab pos="2171700" algn="l"/>
                <a:tab pos="2895600" algn="l"/>
                <a:tab pos="3619500" algn="l"/>
              </a:tabLst>
            </a:pPr>
            <a:r>
              <a:rPr lang="en-US" b="1" dirty="0">
                <a:latin typeface="Helvetica" charset="0"/>
              </a:rPr>
              <a:t>Name :- Aryan Arya</a:t>
            </a:r>
          </a:p>
          <a:p>
            <a:pPr algn="ctr">
              <a:buClr>
                <a:srgbClr val="000000"/>
              </a:buClr>
              <a:buSzPct val="38000"/>
              <a:tabLst>
                <a:tab pos="723900" algn="l"/>
                <a:tab pos="1447800" algn="l"/>
                <a:tab pos="2171700" algn="l"/>
                <a:tab pos="2895600" algn="l"/>
                <a:tab pos="3619500" algn="l"/>
              </a:tabLst>
            </a:pPr>
            <a:r>
              <a:rPr lang="en-US" b="1" dirty="0">
                <a:latin typeface="Helvetica" charset="0"/>
              </a:rPr>
              <a:t>Roll No. :- 21EJCIT017</a:t>
            </a:r>
          </a:p>
          <a:p>
            <a:pPr algn="ctr">
              <a:buClr>
                <a:srgbClr val="000000"/>
              </a:buClr>
              <a:buSzPct val="38000"/>
              <a:tabLst>
                <a:tab pos="723900" algn="l"/>
                <a:tab pos="1447800" algn="l"/>
                <a:tab pos="2171700" algn="l"/>
                <a:tab pos="2895600" algn="l"/>
                <a:tab pos="3619500" algn="l"/>
              </a:tabLst>
            </a:pPr>
            <a:r>
              <a:rPr lang="en-US" b="1" dirty="0">
                <a:latin typeface="Helvetica" charset="0"/>
              </a:rPr>
              <a:t>Branch :- Information Technology</a:t>
            </a:r>
          </a:p>
          <a:p>
            <a:pPr algn="ctr">
              <a:buClr>
                <a:srgbClr val="000000"/>
              </a:buClr>
              <a:buSzPct val="38000"/>
              <a:tabLst>
                <a:tab pos="723900" algn="l"/>
                <a:tab pos="1447800" algn="l"/>
                <a:tab pos="2171700" algn="l"/>
                <a:tab pos="2895600" algn="l"/>
                <a:tab pos="3619500" algn="l"/>
              </a:tabLst>
            </a:pPr>
            <a:r>
              <a:rPr lang="en-US" b="1" dirty="0">
                <a:latin typeface="Helvetica" charset="0"/>
              </a:rPr>
              <a:t>(Second Year,A1)</a:t>
            </a:r>
          </a:p>
        </p:txBody>
      </p:sp>
      <p:sp>
        <p:nvSpPr>
          <p:cNvPr id="1030" name="Text Box 1"/>
          <p:cNvSpPr txBox="1">
            <a:spLocks noChangeArrowheads="1"/>
          </p:cNvSpPr>
          <p:nvPr/>
        </p:nvSpPr>
        <p:spPr bwMode="auto">
          <a:xfrm>
            <a:off x="3282261" y="1341438"/>
            <a:ext cx="6078780" cy="1661993"/>
          </a:xfrm>
          <a:prstGeom prst="rect">
            <a:avLst/>
          </a:prstGeom>
          <a:noFill/>
          <a:ln w="9525">
            <a:noFill/>
            <a:miter lim="800000"/>
            <a:headEnd/>
            <a:tailEnd/>
          </a:ln>
        </p:spPr>
        <p:txBody>
          <a:bodyPr wrap="none" lIns="0" tIns="0" rIns="0" bIns="0">
            <a:spAutoFit/>
          </a:bodyPr>
          <a:lstStyle/>
          <a:p>
            <a:pPr algn="ctr">
              <a:buClr>
                <a:srgbClr val="000000"/>
              </a:buClr>
              <a:buSzPct val="38000"/>
              <a:buFont typeface="StarBats" charset="0"/>
              <a:buNone/>
              <a:tabLst>
                <a:tab pos="723900" algn="l"/>
                <a:tab pos="1447800" algn="l"/>
                <a:tab pos="2171700" algn="l"/>
                <a:tab pos="2895600" algn="l"/>
                <a:tab pos="3619500" algn="l"/>
              </a:tabLst>
            </a:pPr>
            <a:r>
              <a:rPr lang="en-GB" sz="3600" b="1" dirty="0">
                <a:solidFill>
                  <a:srgbClr val="FF0000"/>
                </a:solidFill>
                <a:latin typeface="Helvetica" charset="0"/>
              </a:rPr>
              <a:t>Industrial Training Seminar</a:t>
            </a:r>
          </a:p>
          <a:p>
            <a:pPr algn="ctr">
              <a:buClr>
                <a:srgbClr val="000000"/>
              </a:buClr>
              <a:buSzPct val="38000"/>
              <a:buFont typeface="StarBats" charset="0"/>
              <a:buNone/>
              <a:tabLst>
                <a:tab pos="723900" algn="l"/>
                <a:tab pos="1447800" algn="l"/>
                <a:tab pos="2171700" algn="l"/>
                <a:tab pos="2895600" algn="l"/>
                <a:tab pos="3619500" algn="l"/>
              </a:tabLst>
            </a:pPr>
            <a:r>
              <a:rPr lang="en-GB" b="1" dirty="0">
                <a:solidFill>
                  <a:srgbClr val="FF0000"/>
                </a:solidFill>
                <a:latin typeface="Helvetica" charset="0"/>
              </a:rPr>
              <a:t>on</a:t>
            </a:r>
            <a:r>
              <a:rPr lang="en-GB" sz="3600" b="1" dirty="0">
                <a:solidFill>
                  <a:srgbClr val="FF0000"/>
                </a:solidFill>
                <a:latin typeface="Helvetica" charset="0"/>
              </a:rPr>
              <a:t> </a:t>
            </a:r>
          </a:p>
          <a:p>
            <a:pPr algn="ctr">
              <a:buClr>
                <a:srgbClr val="000000"/>
              </a:buClr>
              <a:buSzPct val="38000"/>
              <a:buFont typeface="StarBats" charset="0"/>
              <a:buNone/>
              <a:tabLst>
                <a:tab pos="723900" algn="l"/>
                <a:tab pos="1447800" algn="l"/>
                <a:tab pos="2171700" algn="l"/>
                <a:tab pos="2895600" algn="l"/>
                <a:tab pos="3619500" algn="l"/>
              </a:tabLst>
            </a:pPr>
            <a:r>
              <a:rPr lang="en-GB" sz="3600" b="1" dirty="0">
                <a:solidFill>
                  <a:srgbClr val="FF0000"/>
                </a:solidFill>
                <a:latin typeface="Helvetica" charset="0"/>
              </a:rPr>
              <a:t>“Python”</a:t>
            </a:r>
          </a:p>
        </p:txBody>
      </p:sp>
      <p:pic>
        <p:nvPicPr>
          <p:cNvPr id="7" name="Picture 6" descr="sidebaar.png"/>
          <p:cNvPicPr>
            <a:picLocks noChangeAspect="1"/>
          </p:cNvPicPr>
          <p:nvPr/>
        </p:nvPicPr>
        <p:blipFill>
          <a:blip r:embed="rId4"/>
          <a:stretch>
            <a:fillRect/>
          </a:stretch>
        </p:blipFill>
        <p:spPr>
          <a:xfrm>
            <a:off x="2645" y="-30162"/>
            <a:ext cx="2212819" cy="7559675"/>
          </a:xfrm>
          <a:prstGeom prst="rect">
            <a:avLst/>
          </a:prstGeom>
        </p:spPr>
      </p:pic>
    </p:spTree>
  </p:cSld>
  <p:clrMapOvr>
    <a:masterClrMapping/>
  </p:clrMapOvr>
  <p:transition spd="slow">
    <p:push dir="d"/>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5C45B-5C61-17FC-E737-71FF3FC52FCD}"/>
              </a:ext>
            </a:extLst>
          </p:cNvPr>
          <p:cNvSpPr txBox="1"/>
          <p:nvPr/>
        </p:nvSpPr>
        <p:spPr>
          <a:xfrm>
            <a:off x="392112" y="1570037"/>
            <a:ext cx="8458200" cy="5115246"/>
          </a:xfrm>
          <a:prstGeom prst="rect">
            <a:avLst/>
          </a:prstGeom>
          <a:noFill/>
        </p:spPr>
        <p:txBody>
          <a:bodyPr wrap="square">
            <a:spAutoFit/>
          </a:bodyPr>
          <a:lstStyle/>
          <a:p>
            <a:r>
              <a:rPr lang="en-US" altLang="en-US" sz="3200" b="1" dirty="0"/>
              <a:t>Looping with For :</a:t>
            </a:r>
          </a:p>
          <a:p>
            <a:endParaRPr lang="en-US" altLang="en-US" sz="3200" b="1" dirty="0"/>
          </a:p>
          <a:p>
            <a:pPr marL="457200" indent="-457200" eaLnBrk="1" hangingPunct="1">
              <a:lnSpc>
                <a:spcPct val="80000"/>
              </a:lnSpc>
              <a:buFont typeface="Wingdings" panose="05000000000000000000" pitchFamily="2" charset="2"/>
              <a:buChar char="§"/>
            </a:pPr>
            <a:r>
              <a:rPr lang="en-US" altLang="en-US" sz="3000" dirty="0"/>
              <a:t>For allows you to loop over a block of code a set number of times</a:t>
            </a:r>
          </a:p>
          <a:p>
            <a:pPr marL="457200" indent="-457200" eaLnBrk="1" hangingPunct="1">
              <a:lnSpc>
                <a:spcPct val="80000"/>
              </a:lnSpc>
              <a:buFont typeface="Wingdings" panose="05000000000000000000" pitchFamily="2" charset="2"/>
              <a:buChar char="§"/>
            </a:pPr>
            <a:r>
              <a:rPr lang="en-US" altLang="en-US" sz="3000" dirty="0"/>
              <a:t>For is great for manipulating lists:</a:t>
            </a:r>
          </a:p>
          <a:p>
            <a:pPr eaLnBrk="1" hangingPunct="1">
              <a:lnSpc>
                <a:spcPct val="80000"/>
              </a:lnSpc>
              <a:buFont typeface="Arial" panose="020B0604020202020204" pitchFamily="34" charset="0"/>
              <a:buNone/>
            </a:pPr>
            <a:r>
              <a:rPr lang="en-US" altLang="en-US" sz="3000" dirty="0"/>
              <a:t>	a = ['cat', 'window', 'defenestrate']</a:t>
            </a:r>
            <a:br>
              <a:rPr lang="en-US" altLang="en-US" sz="3000" dirty="0"/>
            </a:br>
            <a:r>
              <a:rPr lang="en-US" altLang="en-US" sz="3000" dirty="0"/>
              <a:t>for x in a:</a:t>
            </a:r>
            <a:br>
              <a:rPr lang="en-US" altLang="en-US" sz="3000" dirty="0"/>
            </a:br>
            <a:r>
              <a:rPr lang="en-US" altLang="en-US" sz="3000" dirty="0"/>
              <a:t>		print x, </a:t>
            </a:r>
            <a:r>
              <a:rPr lang="en-US" altLang="en-US" sz="3000" dirty="0" err="1"/>
              <a:t>len</a:t>
            </a:r>
            <a:r>
              <a:rPr lang="en-US" altLang="en-US" sz="3000" dirty="0"/>
              <a:t>(x)</a:t>
            </a:r>
          </a:p>
          <a:p>
            <a:pPr eaLnBrk="1" hangingPunct="1">
              <a:lnSpc>
                <a:spcPct val="80000"/>
              </a:lnSpc>
              <a:buFont typeface="Arial" panose="020B0604020202020204" pitchFamily="34" charset="0"/>
              <a:buNone/>
            </a:pPr>
            <a:r>
              <a:rPr lang="en-US" altLang="en-US" sz="3000" dirty="0"/>
              <a:t>	Results:</a:t>
            </a:r>
          </a:p>
          <a:p>
            <a:pPr lvl="1" eaLnBrk="1" hangingPunct="1">
              <a:lnSpc>
                <a:spcPct val="80000"/>
              </a:lnSpc>
              <a:buFont typeface="Arial" panose="020B0604020202020204" pitchFamily="34" charset="0"/>
              <a:buNone/>
            </a:pPr>
            <a:r>
              <a:rPr lang="en-US" altLang="en-US" sz="2600" dirty="0"/>
              <a:t>cat 3</a:t>
            </a:r>
          </a:p>
          <a:p>
            <a:pPr lvl="1" eaLnBrk="1" hangingPunct="1">
              <a:lnSpc>
                <a:spcPct val="80000"/>
              </a:lnSpc>
              <a:buFont typeface="Arial" panose="020B0604020202020204" pitchFamily="34" charset="0"/>
              <a:buNone/>
            </a:pPr>
            <a:r>
              <a:rPr lang="en-US" altLang="en-US" sz="2600" dirty="0"/>
              <a:t>window 6</a:t>
            </a:r>
          </a:p>
          <a:p>
            <a:pPr lvl="1" eaLnBrk="1" hangingPunct="1">
              <a:lnSpc>
                <a:spcPct val="80000"/>
              </a:lnSpc>
              <a:buFont typeface="Arial" panose="020B0604020202020204" pitchFamily="34" charset="0"/>
              <a:buNone/>
            </a:pPr>
            <a:r>
              <a:rPr lang="en-US" altLang="en-US" sz="2600" dirty="0"/>
              <a:t>defenestrate 12</a:t>
            </a:r>
          </a:p>
          <a:p>
            <a:endParaRPr lang="en-IN" sz="3200" dirty="0"/>
          </a:p>
        </p:txBody>
      </p:sp>
      <p:sp>
        <p:nvSpPr>
          <p:cNvPr id="5" name="TextBox 4">
            <a:extLst>
              <a:ext uri="{FF2B5EF4-FFF2-40B4-BE49-F238E27FC236}">
                <a16:creationId xmlns:a16="http://schemas.microsoft.com/office/drawing/2014/main" id="{1AB4B7B3-1247-73F2-FB0F-BAB20FDD7E88}"/>
              </a:ext>
            </a:extLst>
          </p:cNvPr>
          <p:cNvSpPr txBox="1"/>
          <p:nvPr/>
        </p:nvSpPr>
        <p:spPr>
          <a:xfrm>
            <a:off x="1458912" y="350837"/>
            <a:ext cx="5040488" cy="707886"/>
          </a:xfrm>
          <a:prstGeom prst="rect">
            <a:avLst/>
          </a:prstGeom>
          <a:noFill/>
        </p:spPr>
        <p:txBody>
          <a:bodyPr wrap="square">
            <a:spAutoFit/>
          </a:bodyPr>
          <a:lstStyle/>
          <a:p>
            <a:pPr algn="ctr"/>
            <a:r>
              <a:rPr lang="en-US" sz="4000" b="1" dirty="0"/>
              <a:t>Theory</a:t>
            </a:r>
            <a:endParaRPr lang="en-IN" sz="4000" b="1" dirty="0"/>
          </a:p>
        </p:txBody>
      </p:sp>
    </p:spTree>
    <p:extLst>
      <p:ext uri="{BB962C8B-B14F-4D97-AF65-F5344CB8AC3E}">
        <p14:creationId xmlns:p14="http://schemas.microsoft.com/office/powerpoint/2010/main" val="683648907"/>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54112" y="350837"/>
            <a:ext cx="5334000" cy="762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Times New Roman" pitchFamily="18" charset="0"/>
              </a:rPr>
              <a:t>   </a:t>
            </a:r>
            <a:r>
              <a:rPr kumimoji="0" lang="en-US" sz="4400" b="0" i="0" u="none" strike="noStrike" cap="none" normalizeH="0" baseline="0" dirty="0">
                <a:ln>
                  <a:noFill/>
                </a:ln>
                <a:solidFill>
                  <a:schemeClr val="tx1"/>
                </a:solidFill>
                <a:effectLst/>
                <a:latin typeface="Times New Roman" pitchFamily="18" charset="0"/>
              </a:rPr>
              <a:t>Project</a:t>
            </a:r>
          </a:p>
        </p:txBody>
      </p:sp>
      <p:sp>
        <p:nvSpPr>
          <p:cNvPr id="3" name="Rectangle 2"/>
          <p:cNvSpPr/>
          <p:nvPr/>
        </p:nvSpPr>
        <p:spPr bwMode="auto">
          <a:xfrm>
            <a:off x="506412" y="1493837"/>
            <a:ext cx="9067800" cy="5867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3600" b="1" dirty="0"/>
              <a:t>Library used</a:t>
            </a:r>
            <a:r>
              <a:rPr lang="en-US" sz="3600" dirty="0"/>
              <a:t> :-</a:t>
            </a:r>
          </a:p>
          <a:p>
            <a:r>
              <a:rPr lang="en-US" sz="2800" dirty="0"/>
              <a:t>1. </a:t>
            </a:r>
            <a:r>
              <a:rPr lang="en-US" sz="2800" dirty="0" err="1"/>
              <a:t>tkinter</a:t>
            </a:r>
            <a:r>
              <a:rPr lang="en-US" sz="2800" dirty="0"/>
              <a:t>(</a:t>
            </a:r>
            <a:r>
              <a:rPr lang="en-US" sz="2800" dirty="0" err="1"/>
              <a:t>ttk,messagebox</a:t>
            </a:r>
            <a:r>
              <a:rPr lang="en-US" sz="2800" dirty="0"/>
              <a:t>)</a:t>
            </a:r>
          </a:p>
          <a:p>
            <a:r>
              <a:rPr lang="en-US" sz="2800" dirty="0"/>
              <a:t>2. </a:t>
            </a:r>
            <a:r>
              <a:rPr lang="en-US" sz="2800" dirty="0" err="1"/>
              <a:t>os</a:t>
            </a:r>
            <a:endParaRPr lang="en-US" sz="2800" dirty="0"/>
          </a:p>
          <a:p>
            <a:r>
              <a:rPr lang="en-US" sz="2800" dirty="0"/>
              <a:t>3. PIL(</a:t>
            </a:r>
            <a:r>
              <a:rPr lang="en-US" sz="2800" dirty="0" err="1"/>
              <a:t>Image,ImageTk</a:t>
            </a:r>
            <a:r>
              <a:rPr lang="en-US" sz="2800" dirty="0"/>
              <a:t>)</a:t>
            </a:r>
          </a:p>
          <a:p>
            <a:r>
              <a:rPr lang="en-US" sz="2800" dirty="0"/>
              <a:t>4. </a:t>
            </a:r>
            <a:r>
              <a:rPr lang="en-US" sz="2800" dirty="0" err="1"/>
              <a:t>webbrowser</a:t>
            </a:r>
            <a:r>
              <a:rPr lang="en-US" sz="2800" dirty="0"/>
              <a:t> </a:t>
            </a:r>
          </a:p>
          <a:p>
            <a:endParaRPr lang="en-US" sz="2800" dirty="0"/>
          </a:p>
          <a:p>
            <a:endParaRPr lang="en-US" sz="2800" dirty="0"/>
          </a:p>
          <a:p>
            <a:r>
              <a:rPr lang="en-US" sz="2800" dirty="0"/>
              <a:t>This project is based on GUI(Graphical User Interface),I just</a:t>
            </a:r>
          </a:p>
          <a:p>
            <a:r>
              <a:rPr lang="en-US" sz="2800" dirty="0"/>
              <a:t>created JECRC Portal on the bases Industrial Training .</a:t>
            </a:r>
          </a:p>
          <a:p>
            <a:endParaRPr lang="en-US" sz="2800" dirty="0"/>
          </a:p>
        </p:txBody>
      </p:sp>
    </p:spTree>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68512" y="427037"/>
            <a:ext cx="4648200" cy="609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4000" b="1" dirty="0"/>
              <a:t>   Project Code</a:t>
            </a:r>
            <a:endParaRPr kumimoji="0" lang="en-US" sz="4000" b="1" i="0" u="none" strike="noStrike" cap="none" normalizeH="0" baseline="0" dirty="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B7EDCAB3-749F-528A-00D5-95EEA9F2E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12" y="1722437"/>
            <a:ext cx="8940800" cy="5029200"/>
          </a:xfrm>
          <a:prstGeom prst="rect">
            <a:avLst/>
          </a:prstGeom>
        </p:spPr>
      </p:pic>
    </p:spTree>
  </p:cSld>
  <p:clrMapOvr>
    <a:masterClrMapping/>
  </p:clrMapOvr>
  <p:transition spd="slow">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0D2C08-7264-5B8E-9482-2EEE63ADE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12" y="1570037"/>
            <a:ext cx="9144000" cy="5487436"/>
          </a:xfrm>
          <a:prstGeom prst="rect">
            <a:avLst/>
          </a:prstGeom>
        </p:spPr>
      </p:pic>
    </p:spTree>
    <p:extLst>
      <p:ext uri="{BB962C8B-B14F-4D97-AF65-F5344CB8AC3E}">
        <p14:creationId xmlns:p14="http://schemas.microsoft.com/office/powerpoint/2010/main" val="3518636337"/>
      </p:ext>
    </p:extLst>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912AAD-9FC7-86A3-14A7-DDC6FBAC7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56" y="1554261"/>
            <a:ext cx="9510712" cy="5349776"/>
          </a:xfrm>
          <a:prstGeom prst="rect">
            <a:avLst/>
          </a:prstGeom>
        </p:spPr>
      </p:pic>
    </p:spTree>
    <p:extLst>
      <p:ext uri="{BB962C8B-B14F-4D97-AF65-F5344CB8AC3E}">
        <p14:creationId xmlns:p14="http://schemas.microsoft.com/office/powerpoint/2010/main" val="2445528301"/>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8CB9A-DF42-E2F6-7911-F0D57BE69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56" y="1722437"/>
            <a:ext cx="9104312" cy="5121176"/>
          </a:xfrm>
          <a:prstGeom prst="rect">
            <a:avLst/>
          </a:prstGeom>
        </p:spPr>
      </p:pic>
    </p:spTree>
    <p:extLst>
      <p:ext uri="{BB962C8B-B14F-4D97-AF65-F5344CB8AC3E}">
        <p14:creationId xmlns:p14="http://schemas.microsoft.com/office/powerpoint/2010/main" val="1494178355"/>
      </p:ext>
    </p:extLst>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FDF74-FAA4-990F-ED07-A7677BF31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55" y="1798637"/>
            <a:ext cx="9383713" cy="5278339"/>
          </a:xfrm>
          <a:prstGeom prst="rect">
            <a:avLst/>
          </a:prstGeom>
        </p:spPr>
      </p:pic>
    </p:spTree>
    <p:extLst>
      <p:ext uri="{BB962C8B-B14F-4D97-AF65-F5344CB8AC3E}">
        <p14:creationId xmlns:p14="http://schemas.microsoft.com/office/powerpoint/2010/main" val="1905376505"/>
      </p:ext>
    </p:extLst>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256DD-C814-F095-67A8-549146ACA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22" y="1722437"/>
            <a:ext cx="9239779" cy="5197376"/>
          </a:xfrm>
          <a:prstGeom prst="rect">
            <a:avLst/>
          </a:prstGeom>
        </p:spPr>
      </p:pic>
    </p:spTree>
    <p:extLst>
      <p:ext uri="{BB962C8B-B14F-4D97-AF65-F5344CB8AC3E}">
        <p14:creationId xmlns:p14="http://schemas.microsoft.com/office/powerpoint/2010/main" val="1894560382"/>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66855-414A-D5B4-F4B7-94F58F182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55" y="1722437"/>
            <a:ext cx="9536113" cy="5364064"/>
          </a:xfrm>
          <a:prstGeom prst="rect">
            <a:avLst/>
          </a:prstGeom>
        </p:spPr>
      </p:pic>
    </p:spTree>
    <p:extLst>
      <p:ext uri="{BB962C8B-B14F-4D97-AF65-F5344CB8AC3E}">
        <p14:creationId xmlns:p14="http://schemas.microsoft.com/office/powerpoint/2010/main" val="3078892513"/>
      </p:ext>
    </p:extLst>
  </p:cSld>
  <p:clrMapOvr>
    <a:masterClrMapping/>
  </p:clrMapOvr>
  <p:transition spd="slow">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63F44-3AE2-8B5F-8897-3FDE63ED4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89" y="1798637"/>
            <a:ext cx="9375245" cy="5273576"/>
          </a:xfrm>
          <a:prstGeom prst="rect">
            <a:avLst/>
          </a:prstGeom>
        </p:spPr>
      </p:pic>
    </p:spTree>
    <p:extLst>
      <p:ext uri="{BB962C8B-B14F-4D97-AF65-F5344CB8AC3E}">
        <p14:creationId xmlns:p14="http://schemas.microsoft.com/office/powerpoint/2010/main" val="1225340697"/>
      </p:ext>
    </p:extLst>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4312" y="274637"/>
            <a:ext cx="3581400" cy="838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Times New Roman" pitchFamily="18" charset="0"/>
              </a:rPr>
              <a:t>INDEX</a:t>
            </a:r>
          </a:p>
        </p:txBody>
      </p:sp>
      <p:sp>
        <p:nvSpPr>
          <p:cNvPr id="3" name="Rectangle 2"/>
          <p:cNvSpPr/>
          <p:nvPr/>
        </p:nvSpPr>
        <p:spPr bwMode="auto">
          <a:xfrm>
            <a:off x="239712" y="1341437"/>
            <a:ext cx="9448800" cy="621823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Font typeface="Arial" pitchFamily="34" charset="0"/>
              <a:buChar char="•"/>
            </a:pPr>
            <a:r>
              <a:rPr kumimoji="0" lang="en-US" sz="4400" b="0" i="0" u="none" strike="noStrike" cap="none" normalizeH="0" baseline="0" dirty="0">
                <a:ln>
                  <a:noFill/>
                </a:ln>
                <a:solidFill>
                  <a:schemeClr val="tx1"/>
                </a:solidFill>
                <a:effectLst/>
                <a:latin typeface="Times New Roman" pitchFamily="18" charset="0"/>
              </a:rPr>
              <a:t>Introduction</a:t>
            </a:r>
            <a:r>
              <a:rPr kumimoji="0" lang="en-US" sz="4400" b="0" i="0" u="none" strike="noStrike" cap="none" normalizeH="0" dirty="0">
                <a:ln>
                  <a:noFill/>
                </a:ln>
                <a:solidFill>
                  <a:schemeClr val="tx1"/>
                </a:solidFill>
                <a:effectLst/>
                <a:latin typeface="Times New Roman" pitchFamily="18" charset="0"/>
              </a:rPr>
              <a:t> </a:t>
            </a:r>
            <a:r>
              <a:rPr lang="en-US" sz="4400" dirty="0"/>
              <a:t>To Python</a:t>
            </a:r>
            <a:endParaRPr kumimoji="0" lang="en-US" sz="4400" b="0" i="0" u="none" strike="noStrike" cap="none" normalizeH="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lang="en-US" sz="4400" baseline="0" dirty="0"/>
              <a:t> Features</a:t>
            </a:r>
            <a:r>
              <a:rPr lang="en-US" sz="4400" dirty="0"/>
              <a:t> </a:t>
            </a:r>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lang="en-US" sz="4400" dirty="0"/>
              <a:t> Applications</a:t>
            </a:r>
            <a:endParaRPr kumimoji="0" lang="en-US" sz="4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4400" b="0" i="0" u="none" strike="noStrike" cap="none" normalizeH="0" baseline="0" dirty="0">
                <a:ln>
                  <a:noFill/>
                </a:ln>
                <a:solidFill>
                  <a:schemeClr val="tx1"/>
                </a:solidFill>
                <a:effectLst/>
                <a:latin typeface="Times New Roman" pitchFamily="18" charset="0"/>
              </a:rPr>
              <a:t> </a:t>
            </a:r>
            <a:r>
              <a:rPr lang="en-US" sz="4400" dirty="0"/>
              <a:t>Theory</a:t>
            </a:r>
            <a:endParaRPr lang="en-US" sz="4400" baseline="0" dirty="0"/>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4400" b="0" i="0" u="none" strike="noStrike" cap="none" normalizeH="0" dirty="0">
                <a:ln>
                  <a:noFill/>
                </a:ln>
                <a:solidFill>
                  <a:schemeClr val="tx1"/>
                </a:solidFill>
                <a:effectLst/>
                <a:latin typeface="Times New Roman" pitchFamily="18" charset="0"/>
              </a:rPr>
              <a:t> Project</a:t>
            </a:r>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lang="en-US" sz="4400" dirty="0"/>
              <a:t> Project code</a:t>
            </a:r>
            <a:endParaRPr kumimoji="0" lang="en-US" sz="4400" b="0" i="0" u="none" strike="noStrike" cap="none" normalizeH="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r>
              <a:rPr lang="en-US" sz="4400" baseline="0" dirty="0"/>
              <a:t> Project</a:t>
            </a:r>
            <a:r>
              <a:rPr lang="en-US" sz="4400" dirty="0"/>
              <a:t> Glimpse</a:t>
            </a:r>
            <a:endParaRPr kumimoji="0" lang="en-US" sz="4400" b="0" i="0" u="none" strike="noStrike" cap="none" normalizeH="0" baseline="0" dirty="0">
              <a:ln>
                <a:noFill/>
              </a:ln>
              <a:solidFill>
                <a:schemeClr val="tx1"/>
              </a:solidFill>
              <a:effectLst/>
              <a:latin typeface="Times New Roman" pitchFamily="18" charset="0"/>
            </a:endParaRPr>
          </a:p>
        </p:txBody>
      </p:sp>
      <p:pic>
        <p:nvPicPr>
          <p:cNvPr id="7170" name="Picture 2" descr="C:\Desktop\index.png"/>
          <p:cNvPicPr>
            <a:picLocks noChangeAspect="1" noChangeArrowheads="1"/>
          </p:cNvPicPr>
          <p:nvPr/>
        </p:nvPicPr>
        <p:blipFill>
          <a:blip r:embed="rId2"/>
          <a:srcRect/>
          <a:stretch>
            <a:fillRect/>
          </a:stretch>
        </p:blipFill>
        <p:spPr bwMode="auto">
          <a:xfrm>
            <a:off x="6183312" y="2636837"/>
            <a:ext cx="3505200" cy="3581400"/>
          </a:xfrm>
          <a:prstGeom prst="rect">
            <a:avLst/>
          </a:prstGeom>
          <a:noFill/>
        </p:spPr>
      </p:pic>
    </p:spTree>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D2A96-E4F9-EC5E-E9DA-BB6E914AA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9" y="1798637"/>
            <a:ext cx="9482666" cy="5334000"/>
          </a:xfrm>
          <a:prstGeom prst="rect">
            <a:avLst/>
          </a:prstGeom>
        </p:spPr>
      </p:pic>
    </p:spTree>
    <p:extLst>
      <p:ext uri="{BB962C8B-B14F-4D97-AF65-F5344CB8AC3E}">
        <p14:creationId xmlns:p14="http://schemas.microsoft.com/office/powerpoint/2010/main" val="3485970131"/>
      </p:ext>
    </p:extLst>
  </p:cSld>
  <p:clrMapOvr>
    <a:masterClrMapping/>
  </p:clrMapOvr>
  <p:transition spd="slow">
    <p:push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449512" y="274637"/>
            <a:ext cx="4419600" cy="838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dirty="0">
                <a:ln>
                  <a:noFill/>
                </a:ln>
                <a:solidFill>
                  <a:schemeClr val="tx1"/>
                </a:solidFill>
                <a:effectLst/>
                <a:latin typeface="Times New Roman" pitchFamily="18" charset="0"/>
              </a:rPr>
              <a:t>Project</a:t>
            </a:r>
            <a:r>
              <a:rPr kumimoji="0" lang="en-US" sz="4000" b="1" i="0" u="none" strike="noStrike" cap="none" normalizeH="0" dirty="0">
                <a:ln>
                  <a:noFill/>
                </a:ln>
                <a:solidFill>
                  <a:schemeClr val="tx1"/>
                </a:solidFill>
                <a:effectLst/>
                <a:latin typeface="Times New Roman" pitchFamily="18" charset="0"/>
              </a:rPr>
              <a:t> Glimpse</a:t>
            </a:r>
            <a:endParaRPr kumimoji="0" lang="en-US" sz="4000" b="1" i="0" u="none" strike="noStrike" cap="none" normalizeH="0" baseline="0" dirty="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B3EE2CA4-7851-D818-CBF9-B41D30A7B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57" y="1722437"/>
            <a:ext cx="9383712" cy="5278338"/>
          </a:xfrm>
          <a:prstGeom prst="rect">
            <a:avLst/>
          </a:prstGeom>
        </p:spPr>
      </p:pic>
    </p:spTree>
  </p:cSld>
  <p:clrMapOvr>
    <a:masterClrMapping/>
  </p:clrMapOvr>
  <p:transition spd="slow">
    <p:push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A9BB7-4E43-67A4-B82A-5C2A91B21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992" y="1570037"/>
            <a:ext cx="4934639" cy="5739284"/>
          </a:xfrm>
          <a:prstGeom prst="rect">
            <a:avLst/>
          </a:prstGeom>
        </p:spPr>
      </p:pic>
    </p:spTree>
    <p:extLst>
      <p:ext uri="{BB962C8B-B14F-4D97-AF65-F5344CB8AC3E}">
        <p14:creationId xmlns:p14="http://schemas.microsoft.com/office/powerpoint/2010/main" val="1510753889"/>
      </p:ext>
    </p:extLst>
  </p:cSld>
  <p:clrMapOvr>
    <a:masterClrMapping/>
  </p:clrMapOvr>
  <p:transition spd="slow">
    <p:push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92901-B991-0B05-3020-86CF1320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547" y="1570037"/>
            <a:ext cx="5581529" cy="5562600"/>
          </a:xfrm>
          <a:prstGeom prst="rect">
            <a:avLst/>
          </a:prstGeom>
        </p:spPr>
      </p:pic>
    </p:spTree>
    <p:extLst>
      <p:ext uri="{BB962C8B-B14F-4D97-AF65-F5344CB8AC3E}">
        <p14:creationId xmlns:p14="http://schemas.microsoft.com/office/powerpoint/2010/main" val="2606347480"/>
      </p:ext>
    </p:extLst>
  </p:cSld>
  <p:clrMapOvr>
    <a:masterClrMapping/>
  </p:clrMapOvr>
  <p:transition spd="slow">
    <p:push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724CD-D0CE-28CD-8AE3-CF2CB6B89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55" y="1646237"/>
            <a:ext cx="9231313" cy="5192614"/>
          </a:xfrm>
          <a:prstGeom prst="rect">
            <a:avLst/>
          </a:prstGeom>
        </p:spPr>
      </p:pic>
    </p:spTree>
    <p:extLst>
      <p:ext uri="{BB962C8B-B14F-4D97-AF65-F5344CB8AC3E}">
        <p14:creationId xmlns:p14="http://schemas.microsoft.com/office/powerpoint/2010/main" val="2462628042"/>
      </p:ext>
    </p:extLst>
  </p:cSld>
  <p:clrMapOvr>
    <a:masterClrMapping/>
  </p:clrMapOvr>
  <p:transition spd="slow">
    <p:push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949B4-9552-ED6E-B5FD-AC5D5A033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12" y="1570037"/>
            <a:ext cx="6236607" cy="5715000"/>
          </a:xfrm>
          <a:prstGeom prst="rect">
            <a:avLst/>
          </a:prstGeom>
        </p:spPr>
      </p:pic>
    </p:spTree>
    <p:extLst>
      <p:ext uri="{BB962C8B-B14F-4D97-AF65-F5344CB8AC3E}">
        <p14:creationId xmlns:p14="http://schemas.microsoft.com/office/powerpoint/2010/main" val="318303668"/>
      </p:ext>
    </p:extLst>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E4865-4985-2176-5E44-DD803A699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712" y="1493837"/>
            <a:ext cx="3843661" cy="5769438"/>
          </a:xfrm>
          <a:prstGeom prst="rect">
            <a:avLst/>
          </a:prstGeom>
        </p:spPr>
      </p:pic>
    </p:spTree>
    <p:extLst>
      <p:ext uri="{BB962C8B-B14F-4D97-AF65-F5344CB8AC3E}">
        <p14:creationId xmlns:p14="http://schemas.microsoft.com/office/powerpoint/2010/main" val="630077764"/>
      </p:ext>
    </p:extLst>
  </p:cSld>
  <p:clrMapOvr>
    <a:masterClrMapping/>
  </p:clrMapOvr>
  <p:transition spd="slow">
    <p:push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7AFB0-BE64-11B8-B450-661FE3B98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377" y="1570037"/>
            <a:ext cx="6229869" cy="5487077"/>
          </a:xfrm>
          <a:prstGeom prst="rect">
            <a:avLst/>
          </a:prstGeom>
        </p:spPr>
      </p:pic>
    </p:spTree>
    <p:extLst>
      <p:ext uri="{BB962C8B-B14F-4D97-AF65-F5344CB8AC3E}">
        <p14:creationId xmlns:p14="http://schemas.microsoft.com/office/powerpoint/2010/main" val="3363306759"/>
      </p:ext>
    </p:extLst>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a:xfrm>
            <a:off x="87313" y="350837"/>
            <a:ext cx="7315199" cy="1066799"/>
          </a:xfrm>
          <a:prstGeom prst="rect">
            <a:avLst/>
          </a:prstGeom>
        </p:spPr>
        <p:txBody>
          <a:bodyPr lIns="100794" tIns="50397" rIns="100794" bIns="50397"/>
          <a:lstStyle/>
          <a:p>
            <a:pPr algn="ctr" defTabSz="457200">
              <a:buClr>
                <a:srgbClr val="000000"/>
              </a:buClr>
              <a:buSzPct val="45000"/>
              <a:buFont typeface="StarBats" charset="0"/>
              <a:buNone/>
              <a:defRPr/>
            </a:pPr>
            <a:r>
              <a:rPr lang="en-US" sz="4400" b="1" kern="0" dirty="0">
                <a:latin typeface="+mj-lt"/>
                <a:ea typeface="+mj-ea"/>
                <a:cs typeface="+mj-cs"/>
              </a:rPr>
              <a:t>Introduction Of Python</a:t>
            </a:r>
            <a:r>
              <a:rPr lang="en-US" sz="4400" b="1" kern="0" dirty="0">
                <a:solidFill>
                  <a:srgbClr val="FF0000"/>
                </a:solidFill>
                <a:latin typeface="+mj-lt"/>
                <a:ea typeface="+mj-ea"/>
                <a:cs typeface="+mj-cs"/>
              </a:rPr>
              <a:t>                                  </a:t>
            </a:r>
          </a:p>
        </p:txBody>
      </p:sp>
      <p:sp>
        <p:nvSpPr>
          <p:cNvPr id="3" name="Rectangle 2"/>
          <p:cNvSpPr/>
          <p:nvPr/>
        </p:nvSpPr>
        <p:spPr bwMode="auto">
          <a:xfrm>
            <a:off x="392112" y="1493837"/>
            <a:ext cx="6477000" cy="5486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800" b="0" i="0" dirty="0">
                <a:solidFill>
                  <a:srgbClr val="101010"/>
                </a:solidFill>
                <a:effectLst/>
                <a:latin typeface="RidleyGrotesk"/>
              </a:rPr>
              <a:t>Python is an interpreted, object-oriented, high-level programming language developed by Guido van Rossum. It was originally released in 1991. Designed to be easy as well as fun, the name "Python" is a nod to the British comedy group Monty Python. Python is a beginner-friendly language, replacing Java as the most widely used introductory language because it handles much of the complexity for the user, allowing beginners to focus on fully grasping programming concepts rather than minute details.</a:t>
            </a:r>
            <a:br>
              <a:rPr lang="en-US" dirty="0"/>
            </a:br>
            <a:endParaRPr lang="en-US" dirty="0"/>
          </a:p>
          <a:p>
            <a:endParaRPr lang="en-US" sz="4000" dirty="0"/>
          </a:p>
        </p:txBody>
      </p:sp>
      <p:pic>
        <p:nvPicPr>
          <p:cNvPr id="5" name="Picture 4">
            <a:extLst>
              <a:ext uri="{FF2B5EF4-FFF2-40B4-BE49-F238E27FC236}">
                <a16:creationId xmlns:a16="http://schemas.microsoft.com/office/drawing/2014/main" id="{3EDE5311-9306-3BDC-6B67-A783A8FFA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312" y="3246437"/>
            <a:ext cx="1771650" cy="1771650"/>
          </a:xfrm>
          <a:prstGeom prst="rect">
            <a:avLst/>
          </a:prstGeom>
        </p:spPr>
      </p:pic>
    </p:spTree>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82712" y="274637"/>
            <a:ext cx="5486400" cy="838200"/>
          </a:xfrm>
          <a:prstGeom prst="rect">
            <a:avLst/>
          </a:prstGeom>
          <a:no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400" b="1" i="0" u="none" strike="noStrike" cap="none" normalizeH="0" baseline="0" dirty="0">
                <a:ln>
                  <a:noFill/>
                </a:ln>
                <a:solidFill>
                  <a:schemeClr val="tx1"/>
                </a:solidFill>
                <a:effectLst/>
                <a:latin typeface="Times New Roman" pitchFamily="18" charset="0"/>
              </a:rPr>
              <a:t>Features</a:t>
            </a:r>
            <a:r>
              <a:rPr kumimoji="0" lang="en-US" sz="4400" b="1" i="0" u="none" strike="noStrike" cap="none" normalizeH="0" dirty="0">
                <a:ln>
                  <a:noFill/>
                </a:ln>
                <a:solidFill>
                  <a:schemeClr val="tx1"/>
                </a:solidFill>
                <a:effectLst/>
                <a:latin typeface="Times New Roman" pitchFamily="18" charset="0"/>
              </a:rPr>
              <a:t> Of Python</a:t>
            </a:r>
            <a:endParaRPr kumimoji="0" lang="en-US" sz="4400" b="1" i="0" u="none" strike="noStrike" cap="none" normalizeH="0" baseline="0" dirty="0">
              <a:ln>
                <a:noFill/>
              </a:ln>
              <a:solidFill>
                <a:schemeClr val="tx1"/>
              </a:solidFill>
              <a:effectLst/>
              <a:latin typeface="Times New Roman" pitchFamily="18" charset="0"/>
            </a:endParaRPr>
          </a:p>
        </p:txBody>
      </p:sp>
      <p:sp>
        <p:nvSpPr>
          <p:cNvPr id="3" name="Rectangle 2"/>
          <p:cNvSpPr/>
          <p:nvPr/>
        </p:nvSpPr>
        <p:spPr bwMode="auto">
          <a:xfrm>
            <a:off x="1" y="1417637"/>
            <a:ext cx="7859711" cy="614203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800" dirty="0"/>
          </a:p>
        </p:txBody>
      </p:sp>
      <p:sp>
        <p:nvSpPr>
          <p:cNvPr id="5" name="TextBox 4">
            <a:extLst>
              <a:ext uri="{FF2B5EF4-FFF2-40B4-BE49-F238E27FC236}">
                <a16:creationId xmlns:a16="http://schemas.microsoft.com/office/drawing/2014/main" id="{64790F17-AEC4-CEBE-5577-07BCCB04130F}"/>
              </a:ext>
            </a:extLst>
          </p:cNvPr>
          <p:cNvSpPr txBox="1"/>
          <p:nvPr/>
        </p:nvSpPr>
        <p:spPr>
          <a:xfrm>
            <a:off x="163512" y="1417638"/>
            <a:ext cx="7397221" cy="6001643"/>
          </a:xfrm>
          <a:prstGeom prst="rect">
            <a:avLst/>
          </a:prstGeom>
          <a:noFill/>
        </p:spPr>
        <p:txBody>
          <a:bodyPr wrap="square">
            <a:spAutoFit/>
          </a:bodyPr>
          <a:lstStyle/>
          <a:p>
            <a:pPr marL="457200" indent="-457200" algn="l">
              <a:buAutoNum type="arabicPeriod"/>
            </a:pPr>
            <a:r>
              <a:rPr lang="en-US" sz="3600" i="0" dirty="0">
                <a:solidFill>
                  <a:srgbClr val="000000"/>
                </a:solidFill>
                <a:effectLst/>
                <a:latin typeface="Inter"/>
              </a:rPr>
              <a:t>Easy To Learn and Readable Language</a:t>
            </a:r>
          </a:p>
          <a:p>
            <a:pPr marL="457200" indent="-457200">
              <a:buFontTx/>
              <a:buAutoNum type="arabicPeriod"/>
            </a:pPr>
            <a:r>
              <a:rPr lang="en-IN" sz="3600" i="0" dirty="0">
                <a:solidFill>
                  <a:srgbClr val="000000"/>
                </a:solidFill>
                <a:effectLst/>
                <a:latin typeface="Inter"/>
              </a:rPr>
              <a:t>Interpreted Language </a:t>
            </a:r>
          </a:p>
          <a:p>
            <a:pPr marL="457200" indent="-457200">
              <a:buFontTx/>
              <a:buAutoNum type="arabicPeriod"/>
            </a:pPr>
            <a:r>
              <a:rPr lang="en-IN" sz="3600" i="0" dirty="0">
                <a:solidFill>
                  <a:srgbClr val="000000"/>
                </a:solidFill>
                <a:effectLst/>
                <a:latin typeface="Inter"/>
              </a:rPr>
              <a:t>Open Source And Free</a:t>
            </a:r>
          </a:p>
          <a:p>
            <a:pPr marL="457200" indent="-457200">
              <a:buFontTx/>
              <a:buAutoNum type="arabicPeriod"/>
            </a:pPr>
            <a:r>
              <a:rPr lang="en-IN" sz="3600" i="0" dirty="0">
                <a:solidFill>
                  <a:srgbClr val="000000"/>
                </a:solidFill>
                <a:effectLst/>
                <a:latin typeface="Inter"/>
              </a:rPr>
              <a:t>Large Standard Library</a:t>
            </a:r>
          </a:p>
          <a:p>
            <a:pPr marL="457200" indent="-457200">
              <a:buFontTx/>
              <a:buAutoNum type="arabicPeriod"/>
            </a:pPr>
            <a:r>
              <a:rPr lang="en-IN" sz="3600" i="0" dirty="0">
                <a:solidFill>
                  <a:srgbClr val="000000"/>
                </a:solidFill>
                <a:effectLst/>
                <a:latin typeface="Inter"/>
              </a:rPr>
              <a:t>High-Level Language</a:t>
            </a:r>
          </a:p>
          <a:p>
            <a:pPr marL="457200" indent="-457200">
              <a:buFontTx/>
              <a:buAutoNum type="arabicPeriod"/>
            </a:pPr>
            <a:r>
              <a:rPr lang="en-IN" sz="3600" i="0" dirty="0">
                <a:solidFill>
                  <a:srgbClr val="000000"/>
                </a:solidFill>
                <a:effectLst/>
                <a:latin typeface="Inter"/>
              </a:rPr>
              <a:t>Object Oriented Programming Language</a:t>
            </a:r>
          </a:p>
          <a:p>
            <a:pPr marL="457200" indent="-457200">
              <a:buFontTx/>
              <a:buAutoNum type="arabicPeriod"/>
            </a:pPr>
            <a:r>
              <a:rPr lang="en-IN" sz="3600" i="0" dirty="0">
                <a:solidFill>
                  <a:srgbClr val="000000"/>
                </a:solidFill>
                <a:effectLst/>
                <a:latin typeface="Inter"/>
              </a:rPr>
              <a:t>Graphical User Interface (GUI) Support</a:t>
            </a:r>
          </a:p>
          <a:p>
            <a:pPr algn="l"/>
            <a:r>
              <a:rPr lang="en-US" i="0" dirty="0">
                <a:solidFill>
                  <a:srgbClr val="000000"/>
                </a:solidFill>
                <a:effectLst/>
                <a:latin typeface="Inter"/>
              </a:rPr>
              <a:t> </a:t>
            </a:r>
            <a:r>
              <a:rPr lang="en-US" b="1" i="0" dirty="0">
                <a:solidFill>
                  <a:srgbClr val="000000"/>
                </a:solidFill>
                <a:effectLst/>
                <a:latin typeface="Inter"/>
              </a:rPr>
              <a:t>   </a:t>
            </a:r>
          </a:p>
        </p:txBody>
      </p:sp>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16112" y="350837"/>
            <a:ext cx="4953000" cy="762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rPr>
              <a:t> </a:t>
            </a:r>
            <a:r>
              <a:rPr kumimoji="0" lang="en-US" sz="3600" b="1" i="0" u="none" strike="noStrike" cap="none" normalizeH="0" baseline="0" dirty="0">
                <a:ln>
                  <a:noFill/>
                </a:ln>
                <a:solidFill>
                  <a:schemeClr val="tx1"/>
                </a:solidFill>
                <a:effectLst/>
                <a:latin typeface="Times New Roman" pitchFamily="18" charset="0"/>
              </a:rPr>
              <a:t>Applications</a:t>
            </a:r>
            <a:r>
              <a:rPr lang="en-US" sz="3600" b="1" dirty="0"/>
              <a:t> of Python </a:t>
            </a:r>
            <a:endParaRPr kumimoji="0" lang="en-US" sz="3600" b="1" i="0" u="none" strike="noStrike" cap="none" normalizeH="0" baseline="0" dirty="0">
              <a:ln>
                <a:noFill/>
              </a:ln>
              <a:solidFill>
                <a:schemeClr val="tx1"/>
              </a:solidFill>
              <a:effectLst/>
              <a:latin typeface="Times New Roman" pitchFamily="18" charset="0"/>
            </a:endParaRPr>
          </a:p>
        </p:txBody>
      </p:sp>
      <p:sp>
        <p:nvSpPr>
          <p:cNvPr id="3" name="Rectangle 2"/>
          <p:cNvSpPr/>
          <p:nvPr/>
        </p:nvSpPr>
        <p:spPr bwMode="auto">
          <a:xfrm>
            <a:off x="315912" y="1722437"/>
            <a:ext cx="9296400" cy="3581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14350" indent="-514350">
              <a:buFontTx/>
              <a:buAutoNum type="arabicPeriod"/>
            </a:pPr>
            <a:r>
              <a:rPr lang="en-IN" sz="3600" b="1" i="0" dirty="0">
                <a:solidFill>
                  <a:srgbClr val="4A4A4A"/>
                </a:solidFill>
                <a:effectLst/>
                <a:latin typeface="Open Sans" panose="020B0604020202020204" pitchFamily="34" charset="0"/>
              </a:rPr>
              <a:t>Web Development</a:t>
            </a:r>
            <a:endParaRPr lang="en-IN" sz="3600" b="0" i="0" dirty="0">
              <a:solidFill>
                <a:srgbClr val="4A4A4A"/>
              </a:solidFill>
              <a:effectLst/>
              <a:latin typeface="Open Sans" panose="020B0604020202020204" pitchFamily="34" charset="0"/>
            </a:endParaRPr>
          </a:p>
          <a:p>
            <a:pPr marL="514350" marR="0" indent="-514350" algn="l" defTabSz="914400" rtl="0" eaLnBrk="0" fontAlgn="base" latinLnBrk="0" hangingPunct="0">
              <a:lnSpc>
                <a:spcPct val="100000"/>
              </a:lnSpc>
              <a:spcBef>
                <a:spcPct val="0"/>
              </a:spcBef>
              <a:spcAft>
                <a:spcPct val="0"/>
              </a:spcAft>
              <a:buClrTx/>
              <a:buSzTx/>
              <a:buAutoNum type="arabicPeriod"/>
              <a:tabLst/>
            </a:pPr>
            <a:r>
              <a:rPr lang="en-IN" sz="3600" b="1" i="0" dirty="0">
                <a:solidFill>
                  <a:srgbClr val="4A4A4A"/>
                </a:solidFill>
                <a:effectLst/>
                <a:latin typeface="Open Sans" panose="020B0604020202020204" pitchFamily="34" charset="0"/>
              </a:rPr>
              <a:t>Game Development</a:t>
            </a:r>
            <a:endParaRPr lang="en-IN" sz="3600" dirty="0">
              <a:solidFill>
                <a:srgbClr val="4A4A4A"/>
              </a:solidFill>
              <a:latin typeface="Open Sans" panose="020B0604020202020204" pitchFamily="34" charset="0"/>
            </a:endParaRPr>
          </a:p>
          <a:p>
            <a:pPr marL="514350" indent="-514350">
              <a:buFontTx/>
              <a:buAutoNum type="arabicPeriod"/>
            </a:pPr>
            <a:r>
              <a:rPr lang="en-US" sz="3600" b="1" i="0" dirty="0">
                <a:solidFill>
                  <a:srgbClr val="4A4A4A"/>
                </a:solidFill>
                <a:effectLst/>
                <a:latin typeface="Open Sans" panose="020B0604020202020204" pitchFamily="34" charset="0"/>
              </a:rPr>
              <a:t>Machine Learning </a:t>
            </a:r>
          </a:p>
          <a:p>
            <a:pPr marL="514350" indent="-514350">
              <a:buFontTx/>
              <a:buAutoNum type="arabicPeriod"/>
            </a:pPr>
            <a:r>
              <a:rPr lang="en-IN" sz="3600" b="1" i="0" dirty="0">
                <a:solidFill>
                  <a:srgbClr val="4A4A4A"/>
                </a:solidFill>
                <a:effectLst/>
                <a:latin typeface="Open Sans" panose="020B0604020202020204" pitchFamily="34" charset="0"/>
              </a:rPr>
              <a:t>Data Visualization</a:t>
            </a:r>
            <a:endParaRPr lang="en-IN" sz="3600" b="0" i="0" dirty="0">
              <a:solidFill>
                <a:srgbClr val="4A4A4A"/>
              </a:solidFill>
              <a:effectLst/>
              <a:latin typeface="Open Sans" panose="020B0604020202020204" pitchFamily="34" charset="0"/>
            </a:endParaRPr>
          </a:p>
          <a:p>
            <a:pPr marL="514350" indent="-514350">
              <a:buFontTx/>
              <a:buAutoNum type="arabicPeriod"/>
            </a:pPr>
            <a:r>
              <a:rPr lang="en-IN" sz="3600" b="1" i="0" dirty="0">
                <a:solidFill>
                  <a:srgbClr val="4A4A4A"/>
                </a:solidFill>
                <a:effectLst/>
                <a:latin typeface="Open Sans" panose="020B0604020202020204" pitchFamily="34" charset="0"/>
              </a:rPr>
              <a:t>Desktop GUI</a:t>
            </a:r>
            <a:endParaRPr lang="en-IN" sz="3600" b="0" i="0" dirty="0">
              <a:solidFill>
                <a:srgbClr val="4A4A4A"/>
              </a:solidFill>
              <a:effectLst/>
              <a:latin typeface="Open Sans" panose="020B0604020202020204" pitchFamily="34" charset="0"/>
            </a:endParaRPr>
          </a:p>
          <a:p>
            <a:pPr marL="514350" indent="-514350">
              <a:buFontTx/>
              <a:buAutoNum type="arabicPeriod"/>
            </a:pPr>
            <a:r>
              <a:rPr lang="en-IN" sz="3600" b="1" i="0" dirty="0">
                <a:solidFill>
                  <a:srgbClr val="4A4A4A"/>
                </a:solidFill>
                <a:effectLst/>
                <a:latin typeface="Open Sans" panose="020B0604020202020204" pitchFamily="34" charset="0"/>
              </a:rPr>
              <a:t>Web Scraping Applications</a:t>
            </a:r>
          </a:p>
          <a:p>
            <a:pPr marL="514350" indent="-514350">
              <a:buFontTx/>
              <a:buAutoNum type="arabicPeriod"/>
            </a:pPr>
            <a:r>
              <a:rPr lang="en-IN" sz="3600" b="1" i="0" dirty="0">
                <a:solidFill>
                  <a:srgbClr val="4A4A4A"/>
                </a:solidFill>
                <a:effectLst/>
                <a:latin typeface="Open Sans" panose="020B0604020202020204" pitchFamily="34" charset="0"/>
              </a:rPr>
              <a:t>Audio and Video Application</a:t>
            </a:r>
            <a:r>
              <a:rPr lang="en-IN" sz="3600" b="1" dirty="0">
                <a:solidFill>
                  <a:srgbClr val="4A4A4A"/>
                </a:solidFill>
                <a:latin typeface="Open Sans" panose="020B0604020202020204" pitchFamily="34" charset="0"/>
              </a:rPr>
              <a:t>s</a:t>
            </a:r>
          </a:p>
          <a:p>
            <a:pPr marL="514350" indent="-514350">
              <a:buFontTx/>
              <a:buAutoNum type="arabicPeriod"/>
            </a:pPr>
            <a:r>
              <a:rPr lang="en-US" sz="3600" b="1" i="0" dirty="0">
                <a:solidFill>
                  <a:srgbClr val="4A4A4A"/>
                </a:solidFill>
                <a:effectLst/>
                <a:latin typeface="Open Sans" panose="020B0604020202020204" pitchFamily="34" charset="0"/>
              </a:rPr>
              <a:t>Artificial Intelligence</a:t>
            </a:r>
            <a:endParaRPr lang="en-IN" sz="3600" b="1" dirty="0">
              <a:solidFill>
                <a:srgbClr val="4A4A4A"/>
              </a:solidFill>
              <a:latin typeface="Open Sans" panose="020B0604020202020204" pitchFamily="34" charset="0"/>
            </a:endParaRPr>
          </a:p>
          <a:p>
            <a:pPr marL="514350" indent="-514350">
              <a:buFontTx/>
              <a:buAutoNum type="arabicPeriod"/>
            </a:pPr>
            <a:endParaRPr lang="en-IN" sz="1600" b="0" i="0" dirty="0">
              <a:solidFill>
                <a:srgbClr val="4A4A4A"/>
              </a:solidFill>
              <a:effectLst/>
              <a:latin typeface="Open Sans" panose="020B0604020202020204" pitchFamily="34" charset="0"/>
            </a:endParaRPr>
          </a:p>
          <a:p>
            <a:pPr marL="514350" indent="-514350">
              <a:buFontTx/>
              <a:buAutoNum type="arabicPeriod"/>
            </a:pPr>
            <a:endParaRPr lang="en-US" sz="2000" b="0" i="0" dirty="0">
              <a:solidFill>
                <a:srgbClr val="4A4A4A"/>
              </a:solidFill>
              <a:effectLst/>
              <a:latin typeface="Open Sans" panose="020B0604020202020204" pitchFamily="34" charset="0"/>
            </a:endParaRPr>
          </a:p>
          <a:p>
            <a:pPr marL="514350" marR="0" indent="-514350" algn="l" defTabSz="914400" rtl="0" eaLnBrk="0" fontAlgn="base" latinLnBrk="0" hangingPunct="0">
              <a:lnSpc>
                <a:spcPct val="100000"/>
              </a:lnSpc>
              <a:spcBef>
                <a:spcPct val="0"/>
              </a:spcBef>
              <a:spcAft>
                <a:spcPct val="0"/>
              </a:spcAft>
              <a:buClrTx/>
              <a:buSzTx/>
              <a:buAutoNum type="arabicPeriod"/>
              <a:tabLst/>
            </a:pPr>
            <a:endParaRPr kumimoji="0" lang="en-US" sz="2800" i="0" u="none" strike="noStrike" cap="none" normalizeH="0" dirty="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id="{F9C9D383-0ED6-7A22-FC28-6D0B67007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91" y="1341437"/>
            <a:ext cx="1676401" cy="1676401"/>
          </a:xfrm>
          <a:prstGeom prst="rect">
            <a:avLst/>
          </a:prstGeom>
        </p:spPr>
      </p:pic>
      <p:pic>
        <p:nvPicPr>
          <p:cNvPr id="7" name="Picture 6">
            <a:extLst>
              <a:ext uri="{FF2B5EF4-FFF2-40B4-BE49-F238E27FC236}">
                <a16:creationId xmlns:a16="http://schemas.microsoft.com/office/drawing/2014/main" id="{942E76DA-4E7D-5803-8FE0-80283D188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912" y="3170237"/>
            <a:ext cx="2220685" cy="1295400"/>
          </a:xfrm>
          <a:prstGeom prst="rect">
            <a:avLst/>
          </a:prstGeom>
        </p:spPr>
      </p:pic>
      <p:pic>
        <p:nvPicPr>
          <p:cNvPr id="9" name="Picture 8">
            <a:extLst>
              <a:ext uri="{FF2B5EF4-FFF2-40B4-BE49-F238E27FC236}">
                <a16:creationId xmlns:a16="http://schemas.microsoft.com/office/drawing/2014/main" id="{6B607409-EC65-EB66-CE51-9D6379BB4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12" y="5913437"/>
            <a:ext cx="2597468" cy="1543050"/>
          </a:xfrm>
          <a:prstGeom prst="rect">
            <a:avLst/>
          </a:prstGeom>
        </p:spPr>
      </p:pic>
    </p:spTree>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1E3C4C-E124-1750-37E9-968C82E7EE03}"/>
              </a:ext>
            </a:extLst>
          </p:cNvPr>
          <p:cNvSpPr txBox="1"/>
          <p:nvPr/>
        </p:nvSpPr>
        <p:spPr>
          <a:xfrm>
            <a:off x="1230312" y="503237"/>
            <a:ext cx="5791200" cy="523220"/>
          </a:xfrm>
          <a:prstGeom prst="rect">
            <a:avLst/>
          </a:prstGeom>
          <a:noFill/>
        </p:spPr>
        <p:txBody>
          <a:bodyPr wrap="square">
            <a:spAutoFit/>
          </a:bodyPr>
          <a:lstStyle/>
          <a:p>
            <a:r>
              <a:rPr lang="en-US" sz="2800" b="1" dirty="0"/>
              <a:t>IDLE – Development Environment</a:t>
            </a:r>
            <a:endParaRPr lang="en-IN" sz="2800" b="1" dirty="0"/>
          </a:p>
        </p:txBody>
      </p:sp>
      <p:sp>
        <p:nvSpPr>
          <p:cNvPr id="5" name="TextBox 4">
            <a:extLst>
              <a:ext uri="{FF2B5EF4-FFF2-40B4-BE49-F238E27FC236}">
                <a16:creationId xmlns:a16="http://schemas.microsoft.com/office/drawing/2014/main" id="{FCF91E2C-D7E1-B5AC-5A29-02870DDC8309}"/>
              </a:ext>
            </a:extLst>
          </p:cNvPr>
          <p:cNvSpPr txBox="1"/>
          <p:nvPr/>
        </p:nvSpPr>
        <p:spPr>
          <a:xfrm>
            <a:off x="392112" y="1580217"/>
            <a:ext cx="7162800" cy="2554545"/>
          </a:xfrm>
          <a:prstGeom prst="rect">
            <a:avLst/>
          </a:prstGeom>
          <a:noFill/>
        </p:spPr>
        <p:txBody>
          <a:bodyPr wrap="square">
            <a:spAutoFit/>
          </a:bodyPr>
          <a:lstStyle/>
          <a:p>
            <a:pPr eaLnBrk="1" hangingPunct="1"/>
            <a:r>
              <a:rPr lang="en-US" altLang="en-US" sz="3200" dirty="0"/>
              <a:t>IDLE helps you program in Python by:</a:t>
            </a:r>
          </a:p>
          <a:p>
            <a:pPr eaLnBrk="1" hangingPunct="1"/>
            <a:endParaRPr lang="en-US" altLang="en-US" sz="3200" dirty="0"/>
          </a:p>
          <a:p>
            <a:pPr marL="800100" lvl="1" indent="-342900" eaLnBrk="1" hangingPunct="1">
              <a:buFont typeface="Wingdings" panose="05000000000000000000" pitchFamily="2" charset="2"/>
              <a:buChar char="q"/>
            </a:pPr>
            <a:r>
              <a:rPr lang="en-US" altLang="en-US" dirty="0"/>
              <a:t>color-coding your program code</a:t>
            </a:r>
          </a:p>
          <a:p>
            <a:pPr marL="800100" lvl="1" indent="-342900" eaLnBrk="1" hangingPunct="1">
              <a:buFont typeface="Wingdings" panose="05000000000000000000" pitchFamily="2" charset="2"/>
              <a:buChar char="q"/>
            </a:pPr>
            <a:r>
              <a:rPr lang="en-US" altLang="en-US" dirty="0"/>
              <a:t>debugging</a:t>
            </a:r>
          </a:p>
          <a:p>
            <a:pPr marL="800100" lvl="1" indent="-342900" eaLnBrk="1" hangingPunct="1">
              <a:buFont typeface="Wingdings" panose="05000000000000000000" pitchFamily="2" charset="2"/>
              <a:buChar char="q"/>
            </a:pPr>
            <a:r>
              <a:rPr lang="en-US" altLang="en-US" dirty="0"/>
              <a:t>auto-indent</a:t>
            </a:r>
          </a:p>
          <a:p>
            <a:pPr marL="800100" lvl="1" indent="-342900" eaLnBrk="1" hangingPunct="1">
              <a:buFont typeface="Wingdings" panose="05000000000000000000" pitchFamily="2" charset="2"/>
              <a:buChar char="q"/>
            </a:pPr>
            <a:r>
              <a:rPr lang="en-US" altLang="en-US" dirty="0"/>
              <a:t>interactive shell</a:t>
            </a:r>
          </a:p>
        </p:txBody>
      </p:sp>
      <p:pic>
        <p:nvPicPr>
          <p:cNvPr id="6" name="Content Placeholder 5" descr="idlecolor.png">
            <a:extLst>
              <a:ext uri="{FF2B5EF4-FFF2-40B4-BE49-F238E27FC236}">
                <a16:creationId xmlns:a16="http://schemas.microsoft.com/office/drawing/2014/main" id="{051E5961-D15C-CC19-B7B5-15675C924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56339" y="3322637"/>
            <a:ext cx="4854575" cy="2439988"/>
          </a:xfrm>
          <a:prstGeom prst="rect">
            <a:avLst/>
          </a:prstGeom>
        </p:spPr>
      </p:pic>
    </p:spTree>
    <p:extLst>
      <p:ext uri="{BB962C8B-B14F-4D97-AF65-F5344CB8AC3E}">
        <p14:creationId xmlns:p14="http://schemas.microsoft.com/office/powerpoint/2010/main" val="72244152"/>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8D663B-C929-C5DC-BF00-65E7EB4DE663}"/>
              </a:ext>
            </a:extLst>
          </p:cNvPr>
          <p:cNvSpPr txBox="1"/>
          <p:nvPr/>
        </p:nvSpPr>
        <p:spPr>
          <a:xfrm>
            <a:off x="1611312" y="427037"/>
            <a:ext cx="5105400" cy="707886"/>
          </a:xfrm>
          <a:prstGeom prst="rect">
            <a:avLst/>
          </a:prstGeom>
          <a:noFill/>
        </p:spPr>
        <p:txBody>
          <a:bodyPr wrap="square" rtlCol="0">
            <a:spAutoFit/>
          </a:bodyPr>
          <a:lstStyle/>
          <a:p>
            <a:pPr algn="ctr"/>
            <a:r>
              <a:rPr kumimoji="0" lang="en-US" sz="4000" b="1" i="0" u="none" strike="noStrike" cap="none" normalizeH="0" baseline="0" dirty="0">
                <a:ln>
                  <a:noFill/>
                </a:ln>
                <a:solidFill>
                  <a:schemeClr val="tx1"/>
                </a:solidFill>
                <a:effectLst/>
                <a:latin typeface="Times New Roman" pitchFamily="18" charset="0"/>
              </a:rPr>
              <a:t>Theory</a:t>
            </a:r>
            <a:endParaRPr lang="en-IN" sz="4000" dirty="0"/>
          </a:p>
        </p:txBody>
      </p:sp>
      <p:sp>
        <p:nvSpPr>
          <p:cNvPr id="4" name="TextBox 3">
            <a:extLst>
              <a:ext uri="{FF2B5EF4-FFF2-40B4-BE49-F238E27FC236}">
                <a16:creationId xmlns:a16="http://schemas.microsoft.com/office/drawing/2014/main" id="{4057572D-3825-6D07-3AA7-FD5783C99990}"/>
              </a:ext>
            </a:extLst>
          </p:cNvPr>
          <p:cNvSpPr txBox="1"/>
          <p:nvPr/>
        </p:nvSpPr>
        <p:spPr>
          <a:xfrm>
            <a:off x="658812" y="1493837"/>
            <a:ext cx="8763000" cy="5878532"/>
          </a:xfrm>
          <a:prstGeom prst="rect">
            <a:avLst/>
          </a:prstGeom>
          <a:noFill/>
        </p:spPr>
        <p:txBody>
          <a:bodyPr wrap="square" rtlCol="0">
            <a:spAutoFit/>
          </a:bodyPr>
          <a:lstStyle/>
          <a:p>
            <a:r>
              <a:rPr lang="en-US" sz="3200" b="1" dirty="0"/>
              <a:t>OPRETOR:</a:t>
            </a:r>
            <a:endParaRPr lang="en-US" dirty="0"/>
          </a:p>
          <a:p>
            <a:r>
              <a:rPr lang="en-US" dirty="0"/>
              <a:t>1.Arithametic               	|  +,-,*,**,/,//,%</a:t>
            </a:r>
          </a:p>
          <a:p>
            <a:r>
              <a:rPr lang="en-US" dirty="0"/>
              <a:t>2.Logical                   		|  </a:t>
            </a:r>
            <a:r>
              <a:rPr lang="en-US" dirty="0" err="1"/>
              <a:t>and,or,not</a:t>
            </a:r>
            <a:endParaRPr lang="en-US" dirty="0"/>
          </a:p>
          <a:p>
            <a:r>
              <a:rPr lang="en-US" dirty="0"/>
              <a:t>3.Relational/</a:t>
            </a:r>
            <a:r>
              <a:rPr lang="en-US" dirty="0" err="1"/>
              <a:t>Comparision</a:t>
            </a:r>
            <a:r>
              <a:rPr lang="en-US" dirty="0"/>
              <a:t>    	|  ==,&lt;,&gt;,&lt;=,&gt;=,!=</a:t>
            </a:r>
          </a:p>
          <a:p>
            <a:r>
              <a:rPr lang="en-US" dirty="0"/>
              <a:t>4.Assignment                	|  =,+=,-=,*=,/=</a:t>
            </a:r>
          </a:p>
          <a:p>
            <a:r>
              <a:rPr lang="en-US" dirty="0"/>
              <a:t>5.Bitwise                   		|  &amp;,|,^   </a:t>
            </a:r>
          </a:p>
          <a:p>
            <a:r>
              <a:rPr lang="en-US" dirty="0"/>
              <a:t>6.Identity                  		|  </a:t>
            </a:r>
            <a:r>
              <a:rPr lang="en-US" dirty="0" err="1"/>
              <a:t>is,is</a:t>
            </a:r>
            <a:r>
              <a:rPr lang="en-US" dirty="0"/>
              <a:t> not</a:t>
            </a:r>
          </a:p>
          <a:p>
            <a:r>
              <a:rPr lang="en-US" dirty="0"/>
              <a:t>7.Membership                	|  </a:t>
            </a:r>
            <a:r>
              <a:rPr lang="en-US" dirty="0" err="1"/>
              <a:t>in,not</a:t>
            </a:r>
            <a:r>
              <a:rPr lang="en-US" dirty="0"/>
              <a:t> in </a:t>
            </a:r>
          </a:p>
          <a:p>
            <a:endParaRPr lang="en-US" dirty="0"/>
          </a:p>
          <a:p>
            <a:r>
              <a:rPr lang="en-IN" sz="3200" b="1" dirty="0"/>
              <a:t>Data Types:</a:t>
            </a:r>
          </a:p>
          <a:p>
            <a:pPr marL="457200" indent="-457200">
              <a:buAutoNum type="arabicPeriod"/>
            </a:pPr>
            <a:r>
              <a:rPr lang="en-US" dirty="0"/>
              <a:t>Numeric   ----</a:t>
            </a:r>
            <a:r>
              <a:rPr lang="en-US" dirty="0" err="1"/>
              <a:t>int,float,complex</a:t>
            </a:r>
            <a:endParaRPr lang="en-US" dirty="0"/>
          </a:p>
          <a:p>
            <a:pPr marL="457200" indent="-457200">
              <a:buAutoNum type="arabicPeriod"/>
            </a:pPr>
            <a:r>
              <a:rPr lang="en-IN" dirty="0"/>
              <a:t>Sequence  ----string, list, tuple</a:t>
            </a:r>
          </a:p>
          <a:p>
            <a:pPr marL="457200" indent="-457200">
              <a:buAutoNum type="arabicPeriod"/>
            </a:pPr>
            <a:r>
              <a:rPr lang="en-IN" dirty="0" err="1"/>
              <a:t>Dictonary</a:t>
            </a:r>
            <a:r>
              <a:rPr lang="en-IN" dirty="0"/>
              <a:t> ----</a:t>
            </a:r>
            <a:r>
              <a:rPr lang="en-IN" dirty="0" err="1"/>
              <a:t>key:value</a:t>
            </a:r>
            <a:r>
              <a:rPr lang="en-IN" dirty="0"/>
              <a:t> pair</a:t>
            </a:r>
          </a:p>
          <a:p>
            <a:pPr marL="457200" indent="-457200">
              <a:buAutoNum type="arabicPeriod"/>
            </a:pPr>
            <a:r>
              <a:rPr lang="en-IN" dirty="0"/>
              <a:t>Boolean</a:t>
            </a:r>
          </a:p>
          <a:p>
            <a:pPr marL="457200" indent="-457200">
              <a:buAutoNum type="arabicPeriod"/>
            </a:pPr>
            <a:r>
              <a:rPr lang="en-IN" dirty="0"/>
              <a:t>Set</a:t>
            </a:r>
          </a:p>
        </p:txBody>
      </p:sp>
    </p:spTree>
    <p:extLst>
      <p:ext uri="{BB962C8B-B14F-4D97-AF65-F5344CB8AC3E}">
        <p14:creationId xmlns:p14="http://schemas.microsoft.com/office/powerpoint/2010/main" val="1659461365"/>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8E1E9B-EA4F-D730-9F87-5EEAB80D2002}"/>
              </a:ext>
            </a:extLst>
          </p:cNvPr>
          <p:cNvSpPr txBox="1"/>
          <p:nvPr/>
        </p:nvSpPr>
        <p:spPr>
          <a:xfrm>
            <a:off x="239712" y="1570037"/>
            <a:ext cx="8610600" cy="5324535"/>
          </a:xfrm>
          <a:prstGeom prst="rect">
            <a:avLst/>
          </a:prstGeom>
          <a:noFill/>
        </p:spPr>
        <p:txBody>
          <a:bodyPr wrap="square">
            <a:spAutoFit/>
          </a:bodyPr>
          <a:lstStyle/>
          <a:p>
            <a:r>
              <a:rPr lang="en-US" altLang="en-US" sz="2800" b="1" dirty="0"/>
              <a:t>Indentation and Blocks:</a:t>
            </a:r>
          </a:p>
          <a:p>
            <a:endParaRPr lang="en-US" sz="2800" b="1" dirty="0"/>
          </a:p>
          <a:p>
            <a:pPr marL="457200" indent="-457200" eaLnBrk="1" hangingPunct="1">
              <a:buFont typeface="Wingdings" panose="05000000000000000000" pitchFamily="2" charset="2"/>
              <a:buChar char="§"/>
            </a:pPr>
            <a:r>
              <a:rPr lang="en-US" altLang="en-US" sz="3200" dirty="0"/>
              <a:t>Python uses whitespace and indents to denote blocks of code</a:t>
            </a:r>
          </a:p>
          <a:p>
            <a:pPr marL="457200" indent="-457200" eaLnBrk="1" hangingPunct="1">
              <a:buFont typeface="Wingdings" panose="05000000000000000000" pitchFamily="2" charset="2"/>
              <a:buChar char="§"/>
            </a:pPr>
            <a:r>
              <a:rPr lang="en-US" altLang="en-US" sz="3200" dirty="0"/>
              <a:t>Lines of code that begin a block end in a colon:</a:t>
            </a:r>
          </a:p>
          <a:p>
            <a:pPr marL="457200" indent="-457200" eaLnBrk="1" hangingPunct="1">
              <a:buFont typeface="Wingdings" panose="05000000000000000000" pitchFamily="2" charset="2"/>
              <a:buChar char="§"/>
            </a:pPr>
            <a:r>
              <a:rPr lang="en-US" altLang="en-US" sz="3200" dirty="0"/>
              <a:t>Lines within the code block are indented at the same level</a:t>
            </a:r>
          </a:p>
          <a:p>
            <a:pPr marL="457200" indent="-457200" eaLnBrk="1" hangingPunct="1">
              <a:buFont typeface="Wingdings" panose="05000000000000000000" pitchFamily="2" charset="2"/>
              <a:buChar char="§"/>
            </a:pPr>
            <a:r>
              <a:rPr lang="en-US" altLang="en-US" sz="3200" dirty="0"/>
              <a:t>To end a code block, remove the indentation</a:t>
            </a:r>
          </a:p>
          <a:p>
            <a:pPr marL="457200" indent="-457200" eaLnBrk="1" hangingPunct="1">
              <a:buFont typeface="Wingdings" panose="05000000000000000000" pitchFamily="2" charset="2"/>
              <a:buChar char="§"/>
            </a:pPr>
            <a:r>
              <a:rPr lang="en-US" altLang="en-US" sz="3200" dirty="0"/>
              <a:t>You'll want blocks of code that run only when certain conditions are met</a:t>
            </a:r>
          </a:p>
          <a:p>
            <a:endParaRPr lang="en-IN" sz="2800" b="1" dirty="0"/>
          </a:p>
        </p:txBody>
      </p:sp>
      <p:sp>
        <p:nvSpPr>
          <p:cNvPr id="4" name="TextBox 3">
            <a:extLst>
              <a:ext uri="{FF2B5EF4-FFF2-40B4-BE49-F238E27FC236}">
                <a16:creationId xmlns:a16="http://schemas.microsoft.com/office/drawing/2014/main" id="{4DD2902E-5F09-AA2E-389D-6F6A962BC3D9}"/>
              </a:ext>
            </a:extLst>
          </p:cNvPr>
          <p:cNvSpPr txBox="1"/>
          <p:nvPr/>
        </p:nvSpPr>
        <p:spPr>
          <a:xfrm>
            <a:off x="1916112" y="434270"/>
            <a:ext cx="4572000" cy="707886"/>
          </a:xfrm>
          <a:prstGeom prst="rect">
            <a:avLst/>
          </a:prstGeom>
          <a:noFill/>
        </p:spPr>
        <p:txBody>
          <a:bodyPr wrap="square" rtlCol="0">
            <a:spAutoFit/>
          </a:bodyPr>
          <a:lstStyle/>
          <a:p>
            <a:pPr algn="ctr"/>
            <a:r>
              <a:rPr lang="en-US" sz="4000" b="1" dirty="0"/>
              <a:t>Theory</a:t>
            </a:r>
            <a:endParaRPr lang="en-IN" sz="4000" b="1" dirty="0"/>
          </a:p>
        </p:txBody>
      </p:sp>
    </p:spTree>
    <p:extLst>
      <p:ext uri="{BB962C8B-B14F-4D97-AF65-F5344CB8AC3E}">
        <p14:creationId xmlns:p14="http://schemas.microsoft.com/office/powerpoint/2010/main" val="873988329"/>
      </p:ext>
    </p:extLst>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86F65-9EBA-1B3F-85A6-768AF9B5725A}"/>
              </a:ext>
            </a:extLst>
          </p:cNvPr>
          <p:cNvSpPr txBox="1"/>
          <p:nvPr/>
        </p:nvSpPr>
        <p:spPr>
          <a:xfrm>
            <a:off x="620712" y="1493837"/>
            <a:ext cx="5040488" cy="5558445"/>
          </a:xfrm>
          <a:prstGeom prst="rect">
            <a:avLst/>
          </a:prstGeom>
          <a:noFill/>
        </p:spPr>
        <p:txBody>
          <a:bodyPr wrap="square">
            <a:spAutoFit/>
          </a:bodyPr>
          <a:lstStyle/>
          <a:p>
            <a:r>
              <a:rPr lang="en-US" altLang="en-US" sz="3200" b="1" dirty="0"/>
              <a:t>Conditional Branching :</a:t>
            </a:r>
          </a:p>
          <a:p>
            <a:endParaRPr lang="en-US" sz="3200" b="1" dirty="0"/>
          </a:p>
          <a:p>
            <a:pPr marL="342900" indent="-342900" eaLnBrk="1" hangingPunct="1">
              <a:lnSpc>
                <a:spcPct val="90000"/>
              </a:lnSpc>
              <a:buFont typeface="Arial" panose="020B0604020202020204" pitchFamily="34" charset="0"/>
              <a:buChar char="•"/>
            </a:pPr>
            <a:r>
              <a:rPr lang="en-US" altLang="en-US" dirty="0"/>
              <a:t>if and else</a:t>
            </a:r>
          </a:p>
          <a:p>
            <a:pPr lvl="1" eaLnBrk="1" hangingPunct="1">
              <a:lnSpc>
                <a:spcPct val="90000"/>
              </a:lnSpc>
              <a:buFont typeface="Arial" panose="020B0604020202020204" pitchFamily="34" charset="0"/>
              <a:buNone/>
            </a:pPr>
            <a:r>
              <a:rPr lang="en-US" altLang="en-US" dirty="0"/>
              <a:t>if variable == condition:</a:t>
            </a:r>
            <a:br>
              <a:rPr lang="en-US" altLang="en-US" dirty="0"/>
            </a:br>
            <a:r>
              <a:rPr lang="en-US" altLang="en-US" dirty="0"/>
              <a:t>		#do something based on v == c</a:t>
            </a:r>
          </a:p>
          <a:p>
            <a:pPr lvl="1" eaLnBrk="1" hangingPunct="1">
              <a:lnSpc>
                <a:spcPct val="90000"/>
              </a:lnSpc>
              <a:buFont typeface="Arial" panose="020B0604020202020204" pitchFamily="34" charset="0"/>
              <a:buNone/>
            </a:pPr>
            <a:r>
              <a:rPr lang="en-US" altLang="en-US" dirty="0"/>
              <a:t>else:</a:t>
            </a:r>
          </a:p>
          <a:p>
            <a:pPr lvl="1" eaLnBrk="1" hangingPunct="1">
              <a:lnSpc>
                <a:spcPct val="90000"/>
              </a:lnSpc>
              <a:buFont typeface="Arial" panose="020B0604020202020204" pitchFamily="34" charset="0"/>
              <a:buNone/>
            </a:pPr>
            <a:r>
              <a:rPr lang="en-US" altLang="en-US" dirty="0"/>
              <a:t>			#do something based on v != c</a:t>
            </a:r>
          </a:p>
          <a:p>
            <a:pPr marL="342900" indent="-342900" eaLnBrk="1" hangingPunct="1">
              <a:lnSpc>
                <a:spcPct val="90000"/>
              </a:lnSpc>
              <a:buFont typeface="Arial" panose="020B0604020202020204" pitchFamily="34" charset="0"/>
              <a:buChar char="•"/>
            </a:pPr>
            <a:r>
              <a:rPr lang="en-US" altLang="en-US" dirty="0" err="1"/>
              <a:t>elif</a:t>
            </a:r>
            <a:r>
              <a:rPr lang="en-US" altLang="en-US" dirty="0"/>
              <a:t> allows for additional branching</a:t>
            </a:r>
          </a:p>
          <a:p>
            <a:pPr lvl="1" eaLnBrk="1" hangingPunct="1">
              <a:lnSpc>
                <a:spcPct val="90000"/>
              </a:lnSpc>
              <a:buFont typeface="Arial" panose="020B0604020202020204" pitchFamily="34" charset="0"/>
              <a:buNone/>
            </a:pPr>
            <a:r>
              <a:rPr lang="en-US" altLang="en-US" dirty="0"/>
              <a:t>if </a:t>
            </a:r>
            <a:r>
              <a:rPr lang="en-US" altLang="en-US" i="1" dirty="0"/>
              <a:t>condition</a:t>
            </a:r>
            <a:r>
              <a:rPr lang="en-US" altLang="en-US" dirty="0"/>
              <a:t>:</a:t>
            </a:r>
          </a:p>
          <a:p>
            <a:pPr lvl="1" eaLnBrk="1" hangingPunct="1">
              <a:lnSpc>
                <a:spcPct val="90000"/>
              </a:lnSpc>
              <a:buFont typeface="Arial" panose="020B0604020202020204" pitchFamily="34" charset="0"/>
              <a:buNone/>
            </a:pPr>
            <a:r>
              <a:rPr lang="en-US" altLang="en-US" dirty="0" err="1"/>
              <a:t>elif</a:t>
            </a:r>
            <a:r>
              <a:rPr lang="en-US" altLang="en-US" dirty="0"/>
              <a:t> </a:t>
            </a:r>
            <a:r>
              <a:rPr lang="en-US" altLang="en-US" i="1" dirty="0"/>
              <a:t>another condition</a:t>
            </a:r>
            <a:r>
              <a:rPr lang="en-US" altLang="en-US" dirty="0"/>
              <a:t>:</a:t>
            </a:r>
          </a:p>
          <a:p>
            <a:pPr lvl="1" eaLnBrk="1" hangingPunct="1">
              <a:lnSpc>
                <a:spcPct val="90000"/>
              </a:lnSpc>
              <a:buFont typeface="Arial" panose="020B0604020202020204" pitchFamily="34" charset="0"/>
              <a:buNone/>
            </a:pPr>
            <a:r>
              <a:rPr lang="en-US" altLang="en-US" dirty="0"/>
              <a:t>…</a:t>
            </a:r>
          </a:p>
          <a:p>
            <a:pPr lvl="1" eaLnBrk="1" hangingPunct="1">
              <a:lnSpc>
                <a:spcPct val="90000"/>
              </a:lnSpc>
              <a:buFont typeface="Arial" panose="020B0604020202020204" pitchFamily="34" charset="0"/>
              <a:buNone/>
            </a:pPr>
            <a:r>
              <a:rPr lang="en-US" altLang="en-US" dirty="0"/>
              <a:t>else: #none of the above</a:t>
            </a:r>
          </a:p>
          <a:p>
            <a:endParaRPr lang="en-IN" sz="3200" b="1" dirty="0"/>
          </a:p>
        </p:txBody>
      </p:sp>
      <p:sp>
        <p:nvSpPr>
          <p:cNvPr id="5" name="TextBox 4">
            <a:extLst>
              <a:ext uri="{FF2B5EF4-FFF2-40B4-BE49-F238E27FC236}">
                <a16:creationId xmlns:a16="http://schemas.microsoft.com/office/drawing/2014/main" id="{A6E62FA6-B643-9256-6665-0CE772DE9617}"/>
              </a:ext>
            </a:extLst>
          </p:cNvPr>
          <p:cNvSpPr txBox="1"/>
          <p:nvPr/>
        </p:nvSpPr>
        <p:spPr>
          <a:xfrm>
            <a:off x="1382712" y="427037"/>
            <a:ext cx="5334000" cy="707886"/>
          </a:xfrm>
          <a:prstGeom prst="rect">
            <a:avLst/>
          </a:prstGeom>
          <a:noFill/>
        </p:spPr>
        <p:txBody>
          <a:bodyPr wrap="square">
            <a:spAutoFit/>
          </a:bodyPr>
          <a:lstStyle/>
          <a:p>
            <a:pPr algn="ctr"/>
            <a:r>
              <a:rPr lang="en-US" sz="4000" b="1" dirty="0"/>
              <a:t>Theory</a:t>
            </a:r>
            <a:endParaRPr lang="en-IN" sz="4000" b="1" dirty="0"/>
          </a:p>
        </p:txBody>
      </p:sp>
    </p:spTree>
    <p:extLst>
      <p:ext uri="{BB962C8B-B14F-4D97-AF65-F5344CB8AC3E}">
        <p14:creationId xmlns:p14="http://schemas.microsoft.com/office/powerpoint/2010/main" val="1634693096"/>
      </p:ext>
    </p:extLst>
  </p:cSld>
  <p:clrMapOvr>
    <a:masterClrMapping/>
  </p:clrMapOvr>
  <p:transition spd="slow">
    <p:push dir="d"/>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15996</TotalTime>
  <Words>543</Words>
  <Application>Microsoft Office PowerPoint</Application>
  <PresentationFormat>Custom</PresentationFormat>
  <Paragraphs>107</Paragraphs>
  <Slides>27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Helvetica</vt:lpstr>
      <vt:lpstr>Inter</vt:lpstr>
      <vt:lpstr>Open Sans</vt:lpstr>
      <vt:lpstr>RidleyGrotesk</vt:lpstr>
      <vt:lpstr>StarBats</vt:lpstr>
      <vt:lpstr>Times</vt:lpstr>
      <vt:lpstr>Times New Roman</vt:lpstr>
      <vt:lpstr>Wingdings</vt:lpstr>
      <vt:lpstr>Default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lakshya</dc:creator>
  <cp:lastModifiedBy>Aryan Arya</cp:lastModifiedBy>
  <cp:revision>107</cp:revision>
  <dcterms:created xsi:type="dcterms:W3CDTF">2002-10-10T16:43:00Z</dcterms:created>
  <dcterms:modified xsi:type="dcterms:W3CDTF">2022-12-03T07:08:11Z</dcterms:modified>
</cp:coreProperties>
</file>